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embeddedFontLst>
    <p:embeddedFont>
      <p:font typeface="Roboto"/>
      <p:regular r:id="rId20"/>
      <p:bold r:id="rId21"/>
      <p:italic r:id="rId22"/>
      <p:boldItalic r:id="rId23"/>
    </p:embeddedFont>
    <p:embeddedFont>
      <p:font typeface="Playfair Display"/>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7">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Victor Zitian Ch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CF8986-79CF-4433-A6C9-705F02A1E211}">
  <a:tblStyle styleId="{79CF8986-79CF-4433-A6C9-705F02A1E21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layfairDisplay-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Lato-regular.fntdata"/><Relationship Id="rId27" Type="http://schemas.openxmlformats.org/officeDocument/2006/relationships/font" Target="fonts/PlayfairDisplay-bold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La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2-12T02:18:18.478">
    <p:pos x="196" y="246"/>
    <p:text>@mcliston@berkeley.edu , when you present the demo, also discuss specific examples for user implications, 
1. how users can interpret the charts
2. how to use the summaries, etc.
Also read out
Goal: Categorize individual sentences from ESG documents into one of 26 categories to assess corporate ESG alignment
_Assigned to mcliston@berkeley.edu_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BggTSkdvjhFQg-b7DdfsGH8AS7vytP6nQuQCk2adxQs/edit" TargetMode="External"/><Relationship Id="rId3" Type="http://schemas.openxmlformats.org/officeDocument/2006/relationships/hyperlink" Target="https://docs.google.com/presentation/d/1i4DzvZejhd7SHrjqhlU_kCdCgTNmgm3fITxOtaxwey8/edit?usp=drive_link" TargetMode="External"/><Relationship Id="rId4" Type="http://schemas.openxmlformats.org/officeDocument/2006/relationships/hyperlink" Target="https://docs.google.com/presentation/d/1M919HHP7TbblCu_oUJM1QYREC8DJvoT3C013GgyVriU/edit?usp=drive_lin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Helvetica"/>
                <a:ea typeface="Helvetica"/>
                <a:cs typeface="Helvetica"/>
                <a:sym typeface="Helvetica"/>
              </a:rPr>
              <a:t>How long does each team have for the final presentation?</a:t>
            </a:r>
            <a:endParaRPr>
              <a:solidFill>
                <a:schemeClr val="dk1"/>
              </a:solidFill>
              <a:latin typeface="Helvetica"/>
              <a:ea typeface="Helvetica"/>
              <a:cs typeface="Helvetica"/>
              <a:sym typeface="Helvetica"/>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elvetica"/>
                <a:ea typeface="Helvetica"/>
                <a:cs typeface="Helvetica"/>
                <a:sym typeface="Helvetica"/>
              </a:rPr>
              <a:t>~12-13 minutes of presentation time (avg 1 min per slide), ~2-3 minutes of Q&amp;A. Each team has a total of 15 minutes.</a:t>
            </a:r>
            <a:endParaRPr>
              <a:solidFill>
                <a:schemeClr val="dk1"/>
              </a:solidFill>
              <a:latin typeface="Helvetica"/>
              <a:ea typeface="Helvetica"/>
              <a:cs typeface="Helvetica"/>
              <a:sym typeface="Helvetica"/>
            </a:endParaRPr>
          </a:p>
          <a:p>
            <a:pPr indent="0" lvl="0" marL="0" rtl="0" algn="l">
              <a:spcBef>
                <a:spcPts val="0"/>
              </a:spcBef>
              <a:spcAft>
                <a:spcPts val="0"/>
              </a:spcAft>
              <a:buNone/>
            </a:pPr>
            <a:r>
              <a:t/>
            </a:r>
            <a:endParaRPr/>
          </a:p>
          <a:p>
            <a:pPr indent="0" lvl="0" marL="0" rtl="0" algn="l">
              <a:spcBef>
                <a:spcPts val="0"/>
              </a:spcBef>
              <a:spcAft>
                <a:spcPts val="0"/>
              </a:spcAft>
              <a:buNone/>
            </a:pPr>
            <a:r>
              <a:rPr lang="en"/>
              <a:t>Instructions and Grading Rubrics: </a:t>
            </a:r>
            <a:r>
              <a:rPr lang="en" u="sng">
                <a:solidFill>
                  <a:schemeClr val="hlink"/>
                </a:solidFill>
                <a:hlinkClick r:id="rId2"/>
              </a:rPr>
              <a:t>https://docs.google.com/document/d/1BggTSkdvjhFQg-b7DdfsGH8AS7vytP6nQuQCk2adxQs/edit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Presentation 1 </a:t>
            </a:r>
            <a:r>
              <a:rPr lang="en" u="sng">
                <a:solidFill>
                  <a:schemeClr val="hlink"/>
                </a:solidFill>
                <a:hlinkClick r:id="rId3"/>
              </a:rPr>
              <a:t>https://docs.google.com/presentation/d/1i4DzvZejhd7SHrjqhlU_kCdCgTNmgm3fITxOtaxwey8/edit?usp=drive_link</a:t>
            </a:r>
            <a:r>
              <a:rPr lang="en"/>
              <a:t> </a:t>
            </a:r>
            <a:endParaRPr/>
          </a:p>
          <a:p>
            <a:pPr indent="0" lvl="0" marL="0" rtl="0" algn="l">
              <a:spcBef>
                <a:spcPts val="0"/>
              </a:spcBef>
              <a:spcAft>
                <a:spcPts val="0"/>
              </a:spcAft>
              <a:buNone/>
            </a:pPr>
            <a:r>
              <a:rPr lang="en"/>
              <a:t>Presentation 2 </a:t>
            </a:r>
            <a:r>
              <a:rPr lang="en" u="sng">
                <a:solidFill>
                  <a:schemeClr val="hlink"/>
                </a:solidFill>
                <a:hlinkClick r:id="rId4"/>
              </a:rPr>
              <a:t>https://docs.google.com/presentation/d/1M919HHP7TbblCu_oUJM1QYREC8DJvoT3C013GgyVriU/edit?usp=drive_link</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a2ce32bac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a2ce32bac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Victor</a:t>
            </a:r>
            <a:endParaRPr>
              <a:solidFill>
                <a:schemeClr val="dk1"/>
              </a:solidFill>
              <a:highlight>
                <a:schemeClr val="lt1"/>
              </a:highlight>
              <a:latin typeface="Helvetica"/>
              <a:ea typeface="Helvetica"/>
              <a:cs typeface="Helvetica"/>
              <a:sym typeface="Helvetic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chemeClr val="lt1"/>
              </a:highlight>
              <a:latin typeface="Helvetica"/>
              <a:ea typeface="Helvetica"/>
              <a:cs typeface="Helvetica"/>
              <a:sym typeface="Helvetica"/>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a2ce32bac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a2ce32bac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a2ce32bac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a2ce32bac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presenter needed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a343c11e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a343c11e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Victor</a:t>
            </a:r>
            <a:endParaRPr/>
          </a:p>
          <a:p>
            <a:pPr indent="0" lvl="0" marL="0" rtl="0" algn="l">
              <a:spcBef>
                <a:spcPts val="0"/>
              </a:spcBef>
              <a:spcAft>
                <a:spcPts val="0"/>
              </a:spcAft>
              <a:buNone/>
            </a:pPr>
            <a:r>
              <a:t/>
            </a:r>
            <a:endParaRPr/>
          </a:p>
          <a:p>
            <a:pPr indent="-323850" lvl="0" marL="457200" rtl="0" algn="l">
              <a:lnSpc>
                <a:spcPct val="115000"/>
              </a:lnSpc>
              <a:spcBef>
                <a:spcPts val="0"/>
              </a:spcBef>
              <a:spcAft>
                <a:spcPts val="0"/>
              </a:spcAft>
              <a:buClr>
                <a:srgbClr val="1E2D31"/>
              </a:buClr>
              <a:buSzPts val="1500"/>
              <a:buFont typeface="Lato"/>
              <a:buChar char="●"/>
            </a:pPr>
            <a:r>
              <a:rPr lang="en" sz="1500">
                <a:solidFill>
                  <a:srgbClr val="1E2D31"/>
                </a:solidFill>
                <a:highlight>
                  <a:schemeClr val="lt1"/>
                </a:highlight>
                <a:latin typeface="Lato"/>
                <a:ea typeface="Lato"/>
                <a:cs typeface="Lato"/>
                <a:sym typeface="Lato"/>
              </a:rPr>
              <a:t>“</a:t>
            </a:r>
            <a:r>
              <a:rPr i="1" lang="en" sz="1500">
                <a:solidFill>
                  <a:srgbClr val="1E2D31"/>
                </a:solidFill>
                <a:highlight>
                  <a:schemeClr val="lt1"/>
                </a:highlight>
                <a:latin typeface="Lato"/>
                <a:ea typeface="Lato"/>
                <a:cs typeface="Lato"/>
                <a:sym typeface="Lato"/>
              </a:rPr>
              <a:t>Global ESG assets may surpass </a:t>
            </a:r>
            <a:r>
              <a:rPr b="1" i="1" lang="en" sz="1500">
                <a:solidFill>
                  <a:srgbClr val="1E2D31"/>
                </a:solidFill>
                <a:highlight>
                  <a:schemeClr val="lt1"/>
                </a:highlight>
                <a:latin typeface="Lato"/>
                <a:ea typeface="Lato"/>
                <a:cs typeface="Lato"/>
                <a:sym typeface="Lato"/>
              </a:rPr>
              <a:t>$41 trillion by 2022 </a:t>
            </a:r>
            <a:r>
              <a:rPr i="1" lang="en" sz="1500">
                <a:solidFill>
                  <a:srgbClr val="1E2D31"/>
                </a:solidFill>
                <a:highlight>
                  <a:schemeClr val="lt1"/>
                </a:highlight>
                <a:latin typeface="Lato"/>
                <a:ea typeface="Lato"/>
                <a:cs typeface="Lato"/>
                <a:sym typeface="Lato"/>
              </a:rPr>
              <a:t>and </a:t>
            </a:r>
            <a:r>
              <a:rPr b="1" i="1" lang="en" sz="1500">
                <a:solidFill>
                  <a:srgbClr val="1E2D31"/>
                </a:solidFill>
                <a:highlight>
                  <a:schemeClr val="lt1"/>
                </a:highlight>
                <a:latin typeface="Lato"/>
                <a:ea typeface="Lato"/>
                <a:cs typeface="Lato"/>
                <a:sym typeface="Lato"/>
              </a:rPr>
              <a:t>$50 trillion by 2025</a:t>
            </a:r>
            <a:r>
              <a:rPr i="1" lang="en" sz="1500">
                <a:solidFill>
                  <a:srgbClr val="1E2D31"/>
                </a:solidFill>
                <a:highlight>
                  <a:schemeClr val="lt1"/>
                </a:highlight>
                <a:latin typeface="Lato"/>
                <a:ea typeface="Lato"/>
                <a:cs typeface="Lato"/>
                <a:sym typeface="Lato"/>
              </a:rPr>
              <a:t>, one-third of the projected total assets under management globally.</a:t>
            </a:r>
            <a:r>
              <a:rPr lang="en" sz="1500">
                <a:solidFill>
                  <a:srgbClr val="1E2D31"/>
                </a:solidFill>
                <a:highlight>
                  <a:schemeClr val="lt1"/>
                </a:highlight>
                <a:latin typeface="Lato"/>
                <a:ea typeface="Lato"/>
                <a:cs typeface="Lato"/>
                <a:sym typeface="Lato"/>
              </a:rPr>
              <a:t>” - Bloomberg Intelligence</a:t>
            </a:r>
            <a:endParaRPr sz="1500">
              <a:solidFill>
                <a:srgbClr val="1E2D31"/>
              </a:solidFill>
              <a:highlight>
                <a:schemeClr val="lt1"/>
              </a:highlight>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lang="en" sz="1500">
                <a:solidFill>
                  <a:srgbClr val="5E696C"/>
                </a:solidFill>
                <a:latin typeface="Lato"/>
                <a:ea typeface="Lato"/>
                <a:cs typeface="Lato"/>
                <a:sym typeface="Lato"/>
              </a:rPr>
              <a:t>“The ESG reporting software market size was valued at $756.8 million in 2022, and expected to reach $2.1 billion by 2023” - Research and Markets.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a343c11ef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343c11ef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Victor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a2ce32bac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a2ce32bac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 - &lt; 3 mins</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chemeClr val="lt1"/>
                </a:highlight>
                <a:latin typeface="Helvetica"/>
                <a:ea typeface="Helvetica"/>
                <a:cs typeface="Helvetica"/>
                <a:sym typeface="Helvetica"/>
              </a:rPr>
              <a:t>Demo of your solution MVP / final deliverable to your target user</a:t>
            </a:r>
            <a:r>
              <a:rPr lang="en">
                <a:solidFill>
                  <a:schemeClr val="dk1"/>
                </a:solidFill>
                <a:highlight>
                  <a:schemeClr val="lt1"/>
                </a:highlight>
                <a:latin typeface="Helvetica"/>
                <a:ea typeface="Helvetica"/>
                <a:cs typeface="Helvetica"/>
                <a:sym typeface="Helvetica"/>
              </a:rPr>
              <a:t>: Demo your MVP or deliverable as if you are speaking to the target user. Discuss capabilities and features of the product as well as how these capabilities and features solve the pain points of your users.  How does your MVP answer the key questions your target users have? What did target users say after seeing the demo (aka testimonial / user feedback)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a2ce32bac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a2ce32bac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Edward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Following the goals that Michael mentioned, which is to categorize sentences in ESG documents to assess corporate ESG alignment, we collected two types of data:</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The first type consists of non-ESG sentences, which are extracted from financial statements, such as the 10-K.</a:t>
            </a:r>
            <a:endParaRPr/>
          </a:p>
          <a:p>
            <a:pPr indent="-298450" lvl="0" marL="457200" rtl="0" algn="l">
              <a:spcBef>
                <a:spcPts val="0"/>
              </a:spcBef>
              <a:spcAft>
                <a:spcPts val="0"/>
              </a:spcAft>
              <a:buSzPts val="1100"/>
              <a:buAutoNum type="arabicPeriod"/>
            </a:pPr>
            <a:r>
              <a:rPr lang="en"/>
              <a:t>The second type comprises ESG sentences, which are sourced from SASB-compliant documents like annual ESG reports. And we limited our data to US-based SASB reports for consistency.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right, you can see the distribution of our training data. The main challenge we faced was class imbalance across categories. For example, 'Competitive Behavior' (indicated by the red arrow) is mentioned much less frequently compared to more mainstream topics such as 'Human Rights.' Additionally, resolving this class imbalance proved difficult because it requires manual labeling by a domain expert to ensure high-quality results.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a2ce32bac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a2ce32bac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a343c11eff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a343c11eff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Victor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a2ce32bac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a2ce32bac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Victor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a2ce32bac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a2ce32bac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Edward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I’m going to talk about technical challenges.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first challenge was a lack of publicly available </a:t>
            </a:r>
            <a:r>
              <a:rPr lang="en"/>
              <a:t>training</a:t>
            </a:r>
            <a:r>
              <a:rPr lang="en"/>
              <a:t> data, probably because a domain expert is required. We ended up manually labeling thousands of sentences ourselves.</a:t>
            </a:r>
            <a:endParaRPr/>
          </a:p>
          <a:p>
            <a:pPr indent="-298450" lvl="0" marL="457200" rtl="0" algn="l">
              <a:spcBef>
                <a:spcPts val="0"/>
              </a:spcBef>
              <a:spcAft>
                <a:spcPts val="0"/>
              </a:spcAft>
              <a:buSzPts val="1100"/>
              <a:buChar char="-"/>
            </a:pPr>
            <a:r>
              <a:rPr lang="en"/>
              <a:t>The second challenge was the inconsistent formatting of PDF documents, especially tables, footnotes, and other elements which can ruin the integrity of the training data. And to mitigate this, we used NLTK combined with heuristics for data cleansing, but the results were just okay.</a:t>
            </a:r>
            <a:endParaRPr/>
          </a:p>
          <a:p>
            <a:pPr indent="-298450" lvl="0" marL="457200" rtl="0" algn="l">
              <a:spcBef>
                <a:spcPts val="0"/>
              </a:spcBef>
              <a:spcAft>
                <a:spcPts val="0"/>
              </a:spcAft>
              <a:buSzPts val="1100"/>
              <a:buChar char="-"/>
            </a:pPr>
            <a:r>
              <a:rPr lang="en"/>
              <a:t>And finally, we encountered slow inference times, which resulted in a poor user experience. Michael alleviated this bottleneck by utilizing AWS Lambda functions, which have a quicker warm-up time, and by chunking sentences so that we can distribute the workload.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med">
        <p14:prism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5.jpg"/><Relationship Id="rId7" Type="http://schemas.openxmlformats.org/officeDocument/2006/relationships/image" Target="../media/image1.jp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sasb.org/company-use/sasb-reporters/" TargetMode="External"/><Relationship Id="rId4" Type="http://schemas.openxmlformats.org/officeDocument/2006/relationships/image" Target="../media/image2.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hyperlink" Target="http://drive.google.com/file/d/1lW2pE0RnJc_iypA8Nb8DkrfNx7_Vz_a3/view" TargetMode="External"/><Relationship Id="rId7"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idx="1" type="subTitle"/>
          </p:nvPr>
        </p:nvSpPr>
        <p:spPr>
          <a:xfrm>
            <a:off x="3096238" y="3427680"/>
            <a:ext cx="2951400" cy="70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852"/>
              <a:buNone/>
            </a:pPr>
            <a:r>
              <a:rPr lang="en" sz="1295">
                <a:latin typeface="Lato"/>
                <a:ea typeface="Lato"/>
                <a:cs typeface="Lato"/>
                <a:sym typeface="Lato"/>
              </a:rPr>
              <a:t>Solving the Jingle-Jangle Fallacy of the ESG Industry</a:t>
            </a:r>
            <a:endParaRPr sz="1295">
              <a:latin typeface="Lato"/>
              <a:ea typeface="Lato"/>
              <a:cs typeface="Lato"/>
              <a:sym typeface="Lato"/>
            </a:endParaRPr>
          </a:p>
        </p:txBody>
      </p:sp>
      <p:pic>
        <p:nvPicPr>
          <p:cNvPr id="60" name="Google Shape;60;p13"/>
          <p:cNvPicPr preferRelativeResize="0"/>
          <p:nvPr/>
        </p:nvPicPr>
        <p:blipFill>
          <a:blip r:embed="rId3">
            <a:alphaModFix/>
          </a:blip>
          <a:stretch>
            <a:fillRect/>
          </a:stretch>
        </p:blipFill>
        <p:spPr>
          <a:xfrm>
            <a:off x="3534188" y="1930725"/>
            <a:ext cx="2599950" cy="571350"/>
          </a:xfrm>
          <a:prstGeom prst="rect">
            <a:avLst/>
          </a:prstGeom>
          <a:noFill/>
          <a:ln>
            <a:noFill/>
          </a:ln>
        </p:spPr>
      </p:pic>
      <p:pic>
        <p:nvPicPr>
          <p:cNvPr id="61" name="Google Shape;61;p13"/>
          <p:cNvPicPr preferRelativeResize="0"/>
          <p:nvPr/>
        </p:nvPicPr>
        <p:blipFill rotWithShape="1">
          <a:blip r:embed="rId4">
            <a:alphaModFix/>
          </a:blip>
          <a:srcRect b="27029" l="19929" r="19346" t="16267"/>
          <a:stretch/>
        </p:blipFill>
        <p:spPr>
          <a:xfrm>
            <a:off x="3009862" y="1930725"/>
            <a:ext cx="560870" cy="571350"/>
          </a:xfrm>
          <a:prstGeom prst="rect">
            <a:avLst/>
          </a:prstGeom>
          <a:noFill/>
          <a:ln>
            <a:noFill/>
          </a:ln>
        </p:spPr>
      </p:pic>
      <p:sp>
        <p:nvSpPr>
          <p:cNvPr id="62" name="Google Shape;62;p13"/>
          <p:cNvSpPr txBox="1"/>
          <p:nvPr>
            <p:ph idx="4294967295" type="body"/>
          </p:nvPr>
        </p:nvSpPr>
        <p:spPr>
          <a:xfrm>
            <a:off x="627800" y="992575"/>
            <a:ext cx="1831800" cy="453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000000"/>
              </a:buClr>
              <a:buSzPts val="852"/>
              <a:buFont typeface="Arial"/>
              <a:buNone/>
            </a:pPr>
            <a:r>
              <a:rPr b="1" lang="en" sz="1195">
                <a:solidFill>
                  <a:schemeClr val="accent1"/>
                </a:solidFill>
              </a:rPr>
              <a:t>Edward Junprung</a:t>
            </a:r>
            <a:endParaRPr>
              <a:solidFill>
                <a:schemeClr val="accent1"/>
              </a:solidFill>
            </a:endParaRPr>
          </a:p>
        </p:txBody>
      </p:sp>
      <p:sp>
        <p:nvSpPr>
          <p:cNvPr id="63" name="Google Shape;63;p13"/>
          <p:cNvSpPr txBox="1"/>
          <p:nvPr>
            <p:ph idx="4294967295" type="body"/>
          </p:nvPr>
        </p:nvSpPr>
        <p:spPr>
          <a:xfrm>
            <a:off x="6370625" y="992575"/>
            <a:ext cx="2533800" cy="5712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1195">
                <a:solidFill>
                  <a:schemeClr val="accent1"/>
                </a:solidFill>
              </a:rPr>
              <a:t>Jude Zhu</a:t>
            </a:r>
            <a:endParaRPr/>
          </a:p>
        </p:txBody>
      </p:sp>
      <p:sp>
        <p:nvSpPr>
          <p:cNvPr id="64" name="Google Shape;64;p13"/>
          <p:cNvSpPr txBox="1"/>
          <p:nvPr>
            <p:ph idx="4294967295" type="body"/>
          </p:nvPr>
        </p:nvSpPr>
        <p:spPr>
          <a:xfrm>
            <a:off x="58300" y="4578175"/>
            <a:ext cx="3073500" cy="5088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1195">
                <a:solidFill>
                  <a:schemeClr val="accent1"/>
                </a:solidFill>
              </a:rPr>
              <a:t>Michael Liston</a:t>
            </a:r>
            <a:endParaRPr/>
          </a:p>
        </p:txBody>
      </p:sp>
      <p:sp>
        <p:nvSpPr>
          <p:cNvPr id="65" name="Google Shape;65;p13"/>
          <p:cNvSpPr txBox="1"/>
          <p:nvPr>
            <p:ph idx="4294967295" type="body"/>
          </p:nvPr>
        </p:nvSpPr>
        <p:spPr>
          <a:xfrm>
            <a:off x="6161825" y="4578175"/>
            <a:ext cx="2951400" cy="701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1195">
                <a:solidFill>
                  <a:schemeClr val="accent1"/>
                </a:solidFill>
              </a:rPr>
              <a:t>Victor Chen</a:t>
            </a:r>
            <a:endParaRPr/>
          </a:p>
        </p:txBody>
      </p:sp>
      <p:pic>
        <p:nvPicPr>
          <p:cNvPr id="66" name="Google Shape;66;p13"/>
          <p:cNvPicPr preferRelativeResize="0"/>
          <p:nvPr/>
        </p:nvPicPr>
        <p:blipFill>
          <a:blip r:embed="rId5">
            <a:alphaModFix/>
          </a:blip>
          <a:stretch>
            <a:fillRect/>
          </a:stretch>
        </p:blipFill>
        <p:spPr>
          <a:xfrm>
            <a:off x="6902075" y="3135700"/>
            <a:ext cx="1522200" cy="1522200"/>
          </a:xfrm>
          <a:prstGeom prst="ellipse">
            <a:avLst/>
          </a:prstGeom>
          <a:noFill/>
          <a:ln>
            <a:noFill/>
          </a:ln>
        </p:spPr>
      </p:pic>
      <p:pic>
        <p:nvPicPr>
          <p:cNvPr id="67" name="Google Shape;67;p13"/>
          <p:cNvPicPr preferRelativeResize="0"/>
          <p:nvPr/>
        </p:nvPicPr>
        <p:blipFill>
          <a:blip r:embed="rId6">
            <a:alphaModFix/>
          </a:blip>
          <a:stretch>
            <a:fillRect/>
          </a:stretch>
        </p:blipFill>
        <p:spPr>
          <a:xfrm>
            <a:off x="719625" y="3055976"/>
            <a:ext cx="1522200" cy="1522200"/>
          </a:xfrm>
          <a:prstGeom prst="ellipse">
            <a:avLst/>
          </a:prstGeom>
          <a:noFill/>
          <a:ln>
            <a:noFill/>
          </a:ln>
        </p:spPr>
      </p:pic>
      <p:pic>
        <p:nvPicPr>
          <p:cNvPr id="68" name="Google Shape;68;p13"/>
          <p:cNvPicPr preferRelativeResize="0"/>
          <p:nvPr/>
        </p:nvPicPr>
        <p:blipFill>
          <a:blip r:embed="rId7">
            <a:alphaModFix/>
          </a:blip>
          <a:stretch>
            <a:fillRect/>
          </a:stretch>
        </p:blipFill>
        <p:spPr>
          <a:xfrm>
            <a:off x="735825" y="1404625"/>
            <a:ext cx="1489800" cy="1420800"/>
          </a:xfrm>
          <a:prstGeom prst="ellipse">
            <a:avLst/>
          </a:prstGeom>
          <a:noFill/>
          <a:ln>
            <a:noFill/>
          </a:ln>
        </p:spPr>
      </p:pic>
      <p:pic>
        <p:nvPicPr>
          <p:cNvPr id="69" name="Google Shape;69;p13"/>
          <p:cNvPicPr preferRelativeResize="0"/>
          <p:nvPr/>
        </p:nvPicPr>
        <p:blipFill>
          <a:blip r:embed="rId8">
            <a:alphaModFix/>
          </a:blip>
          <a:stretch>
            <a:fillRect/>
          </a:stretch>
        </p:blipFill>
        <p:spPr>
          <a:xfrm>
            <a:off x="6832625" y="1363075"/>
            <a:ext cx="1609800" cy="16098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277400" y="476725"/>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Extensions</a:t>
            </a:r>
            <a:endParaRPr/>
          </a:p>
        </p:txBody>
      </p:sp>
      <p:pic>
        <p:nvPicPr>
          <p:cNvPr id="192" name="Google Shape;192;p22"/>
          <p:cNvPicPr preferRelativeResize="0"/>
          <p:nvPr/>
        </p:nvPicPr>
        <p:blipFill>
          <a:blip r:embed="rId3">
            <a:alphaModFix/>
          </a:blip>
          <a:stretch>
            <a:fillRect/>
          </a:stretch>
        </p:blipFill>
        <p:spPr>
          <a:xfrm>
            <a:off x="6467175" y="180000"/>
            <a:ext cx="2599950" cy="571350"/>
          </a:xfrm>
          <a:prstGeom prst="rect">
            <a:avLst/>
          </a:prstGeom>
          <a:noFill/>
          <a:ln>
            <a:noFill/>
          </a:ln>
        </p:spPr>
      </p:pic>
      <p:pic>
        <p:nvPicPr>
          <p:cNvPr id="193" name="Google Shape;193;p22"/>
          <p:cNvPicPr preferRelativeResize="0"/>
          <p:nvPr/>
        </p:nvPicPr>
        <p:blipFill rotWithShape="1">
          <a:blip r:embed="rId4">
            <a:alphaModFix/>
          </a:blip>
          <a:srcRect b="27029" l="19929" r="19346" t="16267"/>
          <a:stretch/>
        </p:blipFill>
        <p:spPr>
          <a:xfrm>
            <a:off x="5964775" y="180000"/>
            <a:ext cx="560870" cy="571350"/>
          </a:xfrm>
          <a:prstGeom prst="rect">
            <a:avLst/>
          </a:prstGeom>
          <a:noFill/>
          <a:ln>
            <a:noFill/>
          </a:ln>
        </p:spPr>
      </p:pic>
      <p:sp>
        <p:nvSpPr>
          <p:cNvPr id="194" name="Google Shape;194;p22"/>
          <p:cNvSpPr/>
          <p:nvPr/>
        </p:nvSpPr>
        <p:spPr>
          <a:xfrm>
            <a:off x="2918359" y="1343553"/>
            <a:ext cx="3501300" cy="3501300"/>
          </a:xfrm>
          <a:prstGeom prst="ellips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 name="Google Shape;195;p22"/>
          <p:cNvGrpSpPr/>
          <p:nvPr/>
        </p:nvGrpSpPr>
        <p:grpSpPr>
          <a:xfrm>
            <a:off x="3586051" y="945827"/>
            <a:ext cx="2166000" cy="2166000"/>
            <a:chOff x="3611776" y="414352"/>
            <a:chExt cx="2166000" cy="2166000"/>
          </a:xfrm>
        </p:grpSpPr>
        <p:sp>
          <p:nvSpPr>
            <p:cNvPr id="196" name="Google Shape;196;p22"/>
            <p:cNvSpPr/>
            <p:nvPr/>
          </p:nvSpPr>
          <p:spPr>
            <a:xfrm>
              <a:off x="3611776" y="414352"/>
              <a:ext cx="2166000" cy="2166000"/>
            </a:xfrm>
            <a:prstGeom prst="ellipse">
              <a:avLst/>
            </a:prstGeom>
            <a:solidFill>
              <a:srgbClr val="D83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2"/>
            <p:cNvSpPr txBox="1"/>
            <p:nvPr/>
          </p:nvSpPr>
          <p:spPr>
            <a:xfrm>
              <a:off x="3967546" y="1027503"/>
              <a:ext cx="1496100" cy="702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lt1"/>
                  </a:solidFill>
                  <a:latin typeface="Helvetica"/>
                  <a:ea typeface="Helvetica"/>
                  <a:cs typeface="Helvetica"/>
                  <a:sym typeface="Helvetica"/>
                </a:rPr>
                <a:t>Achieve better models with more training data and more fine-tuning</a:t>
              </a:r>
              <a:endParaRPr sz="1000">
                <a:solidFill>
                  <a:schemeClr val="lt1"/>
                </a:solidFill>
                <a:latin typeface="Roboto"/>
                <a:ea typeface="Roboto"/>
                <a:cs typeface="Roboto"/>
                <a:sym typeface="Roboto"/>
              </a:endParaRPr>
            </a:p>
          </p:txBody>
        </p:sp>
      </p:grpSp>
      <p:grpSp>
        <p:nvGrpSpPr>
          <p:cNvPr id="198" name="Google Shape;198;p22"/>
          <p:cNvGrpSpPr/>
          <p:nvPr/>
        </p:nvGrpSpPr>
        <p:grpSpPr>
          <a:xfrm>
            <a:off x="4536533" y="2564339"/>
            <a:ext cx="2335367" cy="2166000"/>
            <a:chOff x="4562258" y="2032864"/>
            <a:chExt cx="2335367" cy="2166000"/>
          </a:xfrm>
        </p:grpSpPr>
        <p:sp>
          <p:nvSpPr>
            <p:cNvPr id="199" name="Google Shape;199;p22"/>
            <p:cNvSpPr/>
            <p:nvPr/>
          </p:nvSpPr>
          <p:spPr>
            <a:xfrm>
              <a:off x="4562258" y="2032864"/>
              <a:ext cx="2166000" cy="2166000"/>
            </a:xfrm>
            <a:prstGeom prst="ellipse">
              <a:avLst/>
            </a:prstGeom>
            <a:solidFill>
              <a:srgbClr val="B02B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2"/>
            <p:cNvSpPr txBox="1"/>
            <p:nvPr/>
          </p:nvSpPr>
          <p:spPr>
            <a:xfrm>
              <a:off x="5046625" y="2874875"/>
              <a:ext cx="1851000" cy="954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lt1"/>
                  </a:solidFill>
                  <a:latin typeface="Helvetica"/>
                  <a:ea typeface="Helvetica"/>
                  <a:cs typeface="Helvetica"/>
                  <a:sym typeface="Helvetica"/>
                </a:rPr>
                <a:t>Add sentiment/ substantive scores on the statements into ESG scores</a:t>
              </a:r>
              <a:endParaRPr sz="1000">
                <a:solidFill>
                  <a:schemeClr val="lt1"/>
                </a:solidFill>
                <a:latin typeface="Roboto"/>
                <a:ea typeface="Roboto"/>
                <a:cs typeface="Roboto"/>
                <a:sym typeface="Roboto"/>
              </a:endParaRPr>
            </a:p>
          </p:txBody>
        </p:sp>
      </p:grpSp>
      <p:grpSp>
        <p:nvGrpSpPr>
          <p:cNvPr id="201" name="Google Shape;201;p22"/>
          <p:cNvGrpSpPr/>
          <p:nvPr/>
        </p:nvGrpSpPr>
        <p:grpSpPr>
          <a:xfrm>
            <a:off x="2677151" y="2564339"/>
            <a:ext cx="2166000" cy="2166000"/>
            <a:chOff x="2702876" y="2032864"/>
            <a:chExt cx="2166000" cy="2166000"/>
          </a:xfrm>
        </p:grpSpPr>
        <p:sp>
          <p:nvSpPr>
            <p:cNvPr id="202" name="Google Shape;202;p22"/>
            <p:cNvSpPr/>
            <p:nvPr/>
          </p:nvSpPr>
          <p:spPr>
            <a:xfrm>
              <a:off x="2702876" y="2032864"/>
              <a:ext cx="2166000" cy="2166000"/>
            </a:xfrm>
            <a:prstGeom prst="ellipse">
              <a:avLst/>
            </a:prstGeom>
            <a:solidFill>
              <a:srgbClr val="801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2802825" y="2816473"/>
              <a:ext cx="1496100" cy="10854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lang="en" sz="1100">
                  <a:solidFill>
                    <a:schemeClr val="lt1"/>
                  </a:solidFill>
                  <a:latin typeface="Helvetica"/>
                  <a:ea typeface="Helvetica"/>
                  <a:cs typeface="Helvetica"/>
                  <a:sym typeface="Helvetica"/>
                </a:rPr>
                <a:t>Improve the UI design and improve the speed for result generation</a:t>
              </a:r>
              <a:endParaRPr sz="1100">
                <a:solidFill>
                  <a:schemeClr val="lt1"/>
                </a:solidFill>
                <a:latin typeface="Helvetica"/>
                <a:ea typeface="Helvetica"/>
                <a:cs typeface="Helvetica"/>
                <a:sym typeface="Helvetica"/>
              </a:endParaRPr>
            </a:p>
            <a:p>
              <a:pPr indent="0" lvl="0" marL="0" rtl="0" algn="r">
                <a:spcBef>
                  <a:spcPts val="0"/>
                </a:spcBef>
                <a:spcAft>
                  <a:spcPts val="0"/>
                </a:spcAft>
                <a:buNone/>
              </a:pPr>
              <a:r>
                <a:t/>
              </a:r>
              <a:endParaRPr sz="1000">
                <a:solidFill>
                  <a:schemeClr val="lt1"/>
                </a:solidFill>
                <a:latin typeface="Roboto"/>
                <a:ea typeface="Roboto"/>
                <a:cs typeface="Roboto"/>
                <a:sym typeface="Roboto"/>
              </a:endParaRPr>
            </a:p>
          </p:txBody>
        </p:sp>
      </p:grpSp>
      <p:sp>
        <p:nvSpPr>
          <p:cNvPr id="204" name="Google Shape;204;p22"/>
          <p:cNvSpPr/>
          <p:nvPr/>
        </p:nvSpPr>
        <p:spPr>
          <a:xfrm>
            <a:off x="4058955" y="2477716"/>
            <a:ext cx="1225800" cy="1225800"/>
          </a:xfrm>
          <a:prstGeom prst="ellips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2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Wrap-up</a:t>
            </a:r>
            <a:endParaRPr/>
          </a:p>
        </p:txBody>
      </p:sp>
      <p:sp>
        <p:nvSpPr>
          <p:cNvPr id="210" name="Google Shape;210;p23"/>
          <p:cNvSpPr txBox="1"/>
          <p:nvPr/>
        </p:nvSpPr>
        <p:spPr>
          <a:xfrm>
            <a:off x="216800" y="1278400"/>
            <a:ext cx="8927100" cy="1101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Lato"/>
                <a:ea typeface="Lato"/>
                <a:cs typeface="Lato"/>
                <a:sym typeface="Lato"/>
              </a:rPr>
              <a:t>Unlock</a:t>
            </a:r>
            <a:r>
              <a:rPr lang="en">
                <a:latin typeface="Lato"/>
                <a:ea typeface="Lato"/>
                <a:cs typeface="Lato"/>
                <a:sym typeface="Lato"/>
              </a:rPr>
              <a:t> the power of NLP with the cutting-edge ESG mapper</a:t>
            </a:r>
            <a:endParaRPr>
              <a:latin typeface="Lato"/>
              <a:ea typeface="Lato"/>
              <a:cs typeface="Lato"/>
              <a:sym typeface="Lato"/>
            </a:endParaRPr>
          </a:p>
          <a:p>
            <a:pPr indent="0" lvl="0" marL="0" rtl="0" algn="l">
              <a:lnSpc>
                <a:spcPct val="115000"/>
              </a:lnSpc>
              <a:spcBef>
                <a:spcPts val="0"/>
              </a:spcBef>
              <a:spcAft>
                <a:spcPts val="0"/>
              </a:spcAft>
              <a:buNone/>
            </a:pPr>
            <a:r>
              <a:rPr b="1" lang="en">
                <a:latin typeface="Lato"/>
                <a:ea typeface="Lato"/>
                <a:cs typeface="Lato"/>
                <a:sym typeface="Lato"/>
              </a:rPr>
              <a:t>Simplify </a:t>
            </a:r>
            <a:r>
              <a:rPr lang="en">
                <a:latin typeface="Lato"/>
                <a:ea typeface="Lato"/>
                <a:cs typeface="Lato"/>
                <a:sym typeface="Lato"/>
              </a:rPr>
              <a:t>text summarization and ESG categorization in a real-time web-based interface</a:t>
            </a:r>
            <a:endParaRPr>
              <a:latin typeface="Lato"/>
              <a:ea typeface="Lato"/>
              <a:cs typeface="Lato"/>
              <a:sym typeface="Lato"/>
            </a:endParaRPr>
          </a:p>
          <a:p>
            <a:pPr indent="0" lvl="0" marL="0" rtl="0" algn="l">
              <a:lnSpc>
                <a:spcPct val="115000"/>
              </a:lnSpc>
              <a:spcBef>
                <a:spcPts val="0"/>
              </a:spcBef>
              <a:spcAft>
                <a:spcPts val="0"/>
              </a:spcAft>
              <a:buNone/>
            </a:pPr>
            <a:r>
              <a:rPr b="1" lang="en">
                <a:latin typeface="Lato"/>
                <a:ea typeface="Lato"/>
                <a:cs typeface="Lato"/>
                <a:sym typeface="Lato"/>
              </a:rPr>
              <a:t>Revolutionize</a:t>
            </a:r>
            <a:r>
              <a:rPr lang="en">
                <a:latin typeface="Lato"/>
                <a:ea typeface="Lato"/>
                <a:cs typeface="Lato"/>
                <a:sym typeface="Lato"/>
              </a:rPr>
              <a:t> ESG ratings in investment analysis by standardizing ESG categorization</a:t>
            </a:r>
            <a:endParaRPr>
              <a:latin typeface="Lato"/>
              <a:ea typeface="Lato"/>
              <a:cs typeface="Lato"/>
              <a:sym typeface="Lato"/>
            </a:endParaRPr>
          </a:p>
          <a:p>
            <a:pPr indent="0" lvl="0" marL="0" rtl="0" algn="l">
              <a:lnSpc>
                <a:spcPct val="115000"/>
              </a:lnSpc>
              <a:spcBef>
                <a:spcPts val="0"/>
              </a:spcBef>
              <a:spcAft>
                <a:spcPts val="0"/>
              </a:spcAft>
              <a:buNone/>
            </a:pPr>
            <a:r>
              <a:rPr b="1" lang="en">
                <a:latin typeface="Lato"/>
                <a:ea typeface="Lato"/>
                <a:cs typeface="Lato"/>
                <a:sym typeface="Lato"/>
              </a:rPr>
              <a:t>Transform</a:t>
            </a:r>
            <a:r>
              <a:rPr lang="en">
                <a:latin typeface="Lato"/>
                <a:ea typeface="Lato"/>
                <a:cs typeface="Lato"/>
                <a:sym typeface="Lato"/>
              </a:rPr>
              <a:t> the way you navigate sustainability reporting</a:t>
            </a:r>
            <a:endParaRPr>
              <a:latin typeface="Lato"/>
              <a:ea typeface="Lato"/>
              <a:cs typeface="Lato"/>
              <a:sym typeface="Lato"/>
            </a:endParaRPr>
          </a:p>
          <a:p>
            <a:pPr indent="0" lvl="0" marL="0" rtl="0" algn="l">
              <a:lnSpc>
                <a:spcPct val="115000"/>
              </a:lnSpc>
              <a:spcBef>
                <a:spcPts val="0"/>
              </a:spcBef>
              <a:spcAft>
                <a:spcPts val="0"/>
              </a:spcAft>
              <a:buNone/>
            </a:pPr>
            <a:r>
              <a:t/>
            </a:r>
            <a:endParaRPr sz="1900">
              <a:latin typeface="Lato"/>
              <a:ea typeface="Lato"/>
              <a:cs typeface="Lato"/>
              <a:sym typeface="Lato"/>
            </a:endParaRPr>
          </a:p>
        </p:txBody>
      </p:sp>
      <p:pic>
        <p:nvPicPr>
          <p:cNvPr id="211" name="Google Shape;211;p23"/>
          <p:cNvPicPr preferRelativeResize="0"/>
          <p:nvPr/>
        </p:nvPicPr>
        <p:blipFill>
          <a:blip r:embed="rId3">
            <a:alphaModFix/>
          </a:blip>
          <a:stretch>
            <a:fillRect/>
          </a:stretch>
        </p:blipFill>
        <p:spPr>
          <a:xfrm>
            <a:off x="6492900" y="76450"/>
            <a:ext cx="2599950" cy="571350"/>
          </a:xfrm>
          <a:prstGeom prst="rect">
            <a:avLst/>
          </a:prstGeom>
          <a:noFill/>
          <a:ln>
            <a:noFill/>
          </a:ln>
        </p:spPr>
      </p:pic>
      <p:pic>
        <p:nvPicPr>
          <p:cNvPr id="212" name="Google Shape;212;p23"/>
          <p:cNvPicPr preferRelativeResize="0"/>
          <p:nvPr/>
        </p:nvPicPr>
        <p:blipFill rotWithShape="1">
          <a:blip r:embed="rId4">
            <a:alphaModFix/>
          </a:blip>
          <a:srcRect b="27029" l="19929" r="19346" t="16267"/>
          <a:stretch/>
        </p:blipFill>
        <p:spPr>
          <a:xfrm>
            <a:off x="5932025" y="76450"/>
            <a:ext cx="560870" cy="571350"/>
          </a:xfrm>
          <a:prstGeom prst="rect">
            <a:avLst/>
          </a:prstGeom>
          <a:noFill/>
          <a:ln>
            <a:noFill/>
          </a:ln>
        </p:spPr>
      </p:pic>
      <p:pic>
        <p:nvPicPr>
          <p:cNvPr id="213" name="Google Shape;213;p23"/>
          <p:cNvPicPr preferRelativeResize="0"/>
          <p:nvPr/>
        </p:nvPicPr>
        <p:blipFill rotWithShape="1">
          <a:blip r:embed="rId5">
            <a:alphaModFix/>
          </a:blip>
          <a:srcRect b="2318" l="1505" r="1398" t="5320"/>
          <a:stretch/>
        </p:blipFill>
        <p:spPr>
          <a:xfrm>
            <a:off x="2354950" y="2743700"/>
            <a:ext cx="3895000" cy="208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4"/>
          <p:cNvSpPr txBox="1"/>
          <p:nvPr>
            <p:ph type="title"/>
          </p:nvPr>
        </p:nvSpPr>
        <p:spPr>
          <a:xfrm>
            <a:off x="311700" y="57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 and Additional Resources</a:t>
            </a:r>
            <a:endParaRPr/>
          </a:p>
        </p:txBody>
      </p:sp>
      <p:sp>
        <p:nvSpPr>
          <p:cNvPr id="219" name="Google Shape;219;p24"/>
          <p:cNvSpPr txBox="1"/>
          <p:nvPr/>
        </p:nvSpPr>
        <p:spPr>
          <a:xfrm>
            <a:off x="448825" y="1379875"/>
            <a:ext cx="8459100" cy="333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highlight>
                  <a:srgbClr val="FFFFFF"/>
                </a:highlight>
                <a:latin typeface="Lato"/>
                <a:ea typeface="Lato"/>
                <a:cs typeface="Lato"/>
                <a:sym typeface="Lato"/>
              </a:rPr>
              <a:t>We thank Professors Daniel Aranki and Puya Vahabi f</a:t>
            </a:r>
            <a:r>
              <a:rPr lang="en" sz="1100">
                <a:highlight>
                  <a:schemeClr val="lt1"/>
                </a:highlight>
                <a:latin typeface="Lato"/>
                <a:ea typeface="Lato"/>
                <a:cs typeface="Lato"/>
                <a:sym typeface="Lato"/>
              </a:rPr>
              <a:t>or the guidance </a:t>
            </a:r>
            <a:r>
              <a:rPr lang="en" sz="1100">
                <a:highlight>
                  <a:srgbClr val="FFFFFF"/>
                </a:highlight>
                <a:latin typeface="Lato"/>
                <a:ea typeface="Lato"/>
                <a:cs typeface="Lato"/>
                <a:sym typeface="Lato"/>
              </a:rPr>
              <a:t>and the class section 9 for their constructive comments!</a:t>
            </a:r>
            <a:endParaRPr sz="1100">
              <a:highlight>
                <a:srgbClr val="FFFFFF"/>
              </a:highlight>
              <a:latin typeface="Lato"/>
              <a:ea typeface="Lato"/>
              <a:cs typeface="Lato"/>
              <a:sym typeface="Lato"/>
            </a:endParaRPr>
          </a:p>
          <a:p>
            <a:pPr indent="0" lvl="0" marL="0" rtl="0" algn="l">
              <a:lnSpc>
                <a:spcPct val="115000"/>
              </a:lnSpc>
              <a:spcBef>
                <a:spcPts val="0"/>
              </a:spcBef>
              <a:spcAft>
                <a:spcPts val="0"/>
              </a:spcAft>
              <a:buNone/>
            </a:pPr>
            <a:r>
              <a:t/>
            </a:r>
            <a:endParaRPr sz="1100">
              <a:highlight>
                <a:srgbClr val="FFFFFF"/>
              </a:highlight>
              <a:latin typeface="Lato"/>
              <a:ea typeface="Lato"/>
              <a:cs typeface="Lato"/>
              <a:sym typeface="Lato"/>
            </a:endParaRPr>
          </a:p>
          <a:p>
            <a:pPr indent="0" lvl="0" marL="0" rtl="0" algn="l">
              <a:lnSpc>
                <a:spcPct val="115000"/>
              </a:lnSpc>
              <a:spcBef>
                <a:spcPts val="0"/>
              </a:spcBef>
              <a:spcAft>
                <a:spcPts val="0"/>
              </a:spcAft>
              <a:buNone/>
            </a:pPr>
            <a:r>
              <a:rPr lang="en" sz="1100">
                <a:highlight>
                  <a:srgbClr val="FFFFFF"/>
                </a:highlight>
                <a:latin typeface="Lato"/>
                <a:ea typeface="Lato"/>
                <a:cs typeface="Lato"/>
                <a:sym typeface="Lato"/>
              </a:rPr>
              <a:t>References:</a:t>
            </a:r>
            <a:endParaRPr sz="1100">
              <a:highlight>
                <a:srgbClr val="FFFFFF"/>
              </a:highlight>
              <a:latin typeface="Lato"/>
              <a:ea typeface="Lato"/>
              <a:cs typeface="Lato"/>
              <a:sym typeface="Lato"/>
            </a:endParaRPr>
          </a:p>
          <a:p>
            <a:pPr indent="-292100" lvl="0" marL="457200" rtl="0" algn="l">
              <a:lnSpc>
                <a:spcPct val="115000"/>
              </a:lnSpc>
              <a:spcBef>
                <a:spcPts val="0"/>
              </a:spcBef>
              <a:spcAft>
                <a:spcPts val="0"/>
              </a:spcAft>
              <a:buClr>
                <a:srgbClr val="222222"/>
              </a:buClr>
              <a:buSzPts val="1000"/>
              <a:buFont typeface="Lato"/>
              <a:buAutoNum type="arabicParenR"/>
            </a:pPr>
            <a:r>
              <a:rPr lang="en" sz="1000">
                <a:solidFill>
                  <a:srgbClr val="222222"/>
                </a:solidFill>
                <a:highlight>
                  <a:srgbClr val="FFFFFF"/>
                </a:highlight>
                <a:latin typeface="Lato"/>
                <a:ea typeface="Lato"/>
                <a:cs typeface="Lato"/>
                <a:sym typeface="Lato"/>
              </a:rPr>
              <a:t>Berg, F., Koelbel, J.F. and Rigobon, R., 2022. Aggregate confusion: The divergence of ESG ratings. </a:t>
            </a:r>
            <a:r>
              <a:rPr i="1" lang="en" sz="1000">
                <a:solidFill>
                  <a:srgbClr val="222222"/>
                </a:solidFill>
                <a:highlight>
                  <a:srgbClr val="FFFFFF"/>
                </a:highlight>
                <a:latin typeface="Lato"/>
                <a:ea typeface="Lato"/>
                <a:cs typeface="Lato"/>
                <a:sym typeface="Lato"/>
              </a:rPr>
              <a:t>Review of Finance</a:t>
            </a:r>
            <a:r>
              <a:rPr lang="en" sz="1000">
                <a:solidFill>
                  <a:srgbClr val="222222"/>
                </a:solidFill>
                <a:highlight>
                  <a:srgbClr val="FFFFFF"/>
                </a:highlight>
                <a:latin typeface="Lato"/>
                <a:ea typeface="Lato"/>
                <a:cs typeface="Lato"/>
                <a:sym typeface="Lato"/>
              </a:rPr>
              <a:t>, </a:t>
            </a:r>
            <a:r>
              <a:rPr i="1" lang="en" sz="1000">
                <a:solidFill>
                  <a:srgbClr val="222222"/>
                </a:solidFill>
                <a:highlight>
                  <a:srgbClr val="FFFFFF"/>
                </a:highlight>
                <a:latin typeface="Lato"/>
                <a:ea typeface="Lato"/>
                <a:cs typeface="Lato"/>
                <a:sym typeface="Lato"/>
              </a:rPr>
              <a:t>26</a:t>
            </a:r>
            <a:r>
              <a:rPr lang="en" sz="1000">
                <a:solidFill>
                  <a:srgbClr val="222222"/>
                </a:solidFill>
                <a:highlight>
                  <a:srgbClr val="FFFFFF"/>
                </a:highlight>
                <a:latin typeface="Lato"/>
                <a:ea typeface="Lato"/>
                <a:cs typeface="Lato"/>
                <a:sym typeface="Lato"/>
              </a:rPr>
              <a:t>(6), pp.1315-1344.</a:t>
            </a:r>
            <a:endParaRPr sz="1000">
              <a:solidFill>
                <a:srgbClr val="222222"/>
              </a:solidFill>
              <a:highlight>
                <a:srgbClr val="FFFFFF"/>
              </a:highlight>
              <a:latin typeface="Lato"/>
              <a:ea typeface="Lato"/>
              <a:cs typeface="Lato"/>
              <a:sym typeface="Lato"/>
            </a:endParaRPr>
          </a:p>
          <a:p>
            <a:pPr indent="-292100" lvl="0" marL="457200" rtl="0" algn="l">
              <a:lnSpc>
                <a:spcPct val="115000"/>
              </a:lnSpc>
              <a:spcBef>
                <a:spcPts val="0"/>
              </a:spcBef>
              <a:spcAft>
                <a:spcPts val="0"/>
              </a:spcAft>
              <a:buClr>
                <a:srgbClr val="222222"/>
              </a:buClr>
              <a:buSzPts val="1000"/>
              <a:buFont typeface="Lato"/>
              <a:buAutoNum type="arabicParenR"/>
            </a:pPr>
            <a:r>
              <a:rPr lang="en" sz="1000">
                <a:solidFill>
                  <a:srgbClr val="222222"/>
                </a:solidFill>
                <a:highlight>
                  <a:srgbClr val="FFFFFF"/>
                </a:highlight>
                <a:latin typeface="Lato"/>
                <a:ea typeface="Lato"/>
                <a:cs typeface="Lato"/>
                <a:sym typeface="Lato"/>
              </a:rPr>
              <a:t>Busco, C., Consolandi, C., Eccles, R.G. and Sofra, E., 2020. A preliminary analysis of SASB reporting: Disclosure topics, financial relevance, and the financial intensity of ESG materiality. </a:t>
            </a:r>
            <a:r>
              <a:rPr i="1" lang="en" sz="1000">
                <a:solidFill>
                  <a:srgbClr val="222222"/>
                </a:solidFill>
                <a:highlight>
                  <a:srgbClr val="FFFFFF"/>
                </a:highlight>
                <a:latin typeface="Lato"/>
                <a:ea typeface="Lato"/>
                <a:cs typeface="Lato"/>
                <a:sym typeface="Lato"/>
              </a:rPr>
              <a:t>Journal of Applied Corporate Finance</a:t>
            </a:r>
            <a:r>
              <a:rPr lang="en" sz="1000">
                <a:solidFill>
                  <a:srgbClr val="222222"/>
                </a:solidFill>
                <a:highlight>
                  <a:srgbClr val="FFFFFF"/>
                </a:highlight>
                <a:latin typeface="Lato"/>
                <a:ea typeface="Lato"/>
                <a:cs typeface="Lato"/>
                <a:sym typeface="Lato"/>
              </a:rPr>
              <a:t>, </a:t>
            </a:r>
            <a:r>
              <a:rPr i="1" lang="en" sz="1000">
                <a:solidFill>
                  <a:srgbClr val="222222"/>
                </a:solidFill>
                <a:highlight>
                  <a:srgbClr val="FFFFFF"/>
                </a:highlight>
                <a:latin typeface="Lato"/>
                <a:ea typeface="Lato"/>
                <a:cs typeface="Lato"/>
                <a:sym typeface="Lato"/>
              </a:rPr>
              <a:t>32</a:t>
            </a:r>
            <a:r>
              <a:rPr lang="en" sz="1000">
                <a:solidFill>
                  <a:srgbClr val="222222"/>
                </a:solidFill>
                <a:highlight>
                  <a:srgbClr val="FFFFFF"/>
                </a:highlight>
                <a:latin typeface="Lato"/>
                <a:ea typeface="Lato"/>
                <a:cs typeface="Lato"/>
                <a:sym typeface="Lato"/>
              </a:rPr>
              <a:t>(2), pp.117-125.</a:t>
            </a:r>
            <a:endParaRPr sz="1000">
              <a:solidFill>
                <a:srgbClr val="222222"/>
              </a:solidFill>
              <a:highlight>
                <a:srgbClr val="FFFFFF"/>
              </a:highlight>
              <a:latin typeface="Lato"/>
              <a:ea typeface="Lato"/>
              <a:cs typeface="Lato"/>
              <a:sym typeface="Lato"/>
            </a:endParaRPr>
          </a:p>
          <a:p>
            <a:pPr indent="-292100" lvl="0" marL="457200" rtl="0" algn="l">
              <a:lnSpc>
                <a:spcPct val="115000"/>
              </a:lnSpc>
              <a:spcBef>
                <a:spcPts val="0"/>
              </a:spcBef>
              <a:spcAft>
                <a:spcPts val="0"/>
              </a:spcAft>
              <a:buClr>
                <a:srgbClr val="222222"/>
              </a:buClr>
              <a:buSzPts val="1000"/>
              <a:buFont typeface="Lato"/>
              <a:buAutoNum type="arabicParenR"/>
            </a:pPr>
            <a:r>
              <a:rPr lang="en" sz="1000">
                <a:solidFill>
                  <a:srgbClr val="222222"/>
                </a:solidFill>
                <a:highlight>
                  <a:srgbClr val="FFFFFF"/>
                </a:highlight>
                <a:latin typeface="Lato"/>
                <a:ea typeface="Lato"/>
                <a:cs typeface="Lato"/>
                <a:sym typeface="Lato"/>
              </a:rPr>
              <a:t>Devlin, J., Chang, M.W., Lee, K. and Toutanova, K., 2018. Bert: Pre-training of deep bidirectional transformers for language understanding. </a:t>
            </a:r>
            <a:r>
              <a:rPr i="1" lang="en" sz="1000">
                <a:solidFill>
                  <a:srgbClr val="222222"/>
                </a:solidFill>
                <a:highlight>
                  <a:srgbClr val="FFFFFF"/>
                </a:highlight>
                <a:latin typeface="Lato"/>
                <a:ea typeface="Lato"/>
                <a:cs typeface="Lato"/>
                <a:sym typeface="Lato"/>
              </a:rPr>
              <a:t>arXiv preprint arXiv:1810.04805</a:t>
            </a:r>
            <a:r>
              <a:rPr lang="en" sz="1000">
                <a:solidFill>
                  <a:srgbClr val="222222"/>
                </a:solidFill>
                <a:highlight>
                  <a:srgbClr val="FFFFFF"/>
                </a:highlight>
                <a:latin typeface="Lato"/>
                <a:ea typeface="Lato"/>
                <a:cs typeface="Lato"/>
                <a:sym typeface="Lato"/>
              </a:rPr>
              <a:t>.</a:t>
            </a:r>
            <a:endParaRPr sz="1100">
              <a:highlight>
                <a:srgbClr val="FFFFFF"/>
              </a:highlight>
              <a:latin typeface="Lato"/>
              <a:ea typeface="Lato"/>
              <a:cs typeface="Lato"/>
              <a:sym typeface="Lato"/>
            </a:endParaRPr>
          </a:p>
          <a:p>
            <a:pPr indent="-298450" lvl="0" marL="457200" rtl="0" algn="l">
              <a:lnSpc>
                <a:spcPct val="115000"/>
              </a:lnSpc>
              <a:spcBef>
                <a:spcPts val="0"/>
              </a:spcBef>
              <a:spcAft>
                <a:spcPts val="0"/>
              </a:spcAft>
              <a:buSzPts val="1100"/>
              <a:buFont typeface="Lato"/>
              <a:buAutoNum type="arabicParenR"/>
            </a:pPr>
            <a:r>
              <a:rPr lang="en" sz="1000">
                <a:solidFill>
                  <a:srgbClr val="222222"/>
                </a:solidFill>
                <a:highlight>
                  <a:srgbClr val="FFFFFF"/>
                </a:highlight>
                <a:latin typeface="Lato"/>
                <a:ea typeface="Lato"/>
                <a:cs typeface="Lato"/>
                <a:sym typeface="Lato"/>
              </a:rPr>
              <a:t>Mehra, S., Louka, R. and Zhang, Y., 2022. ESGBERT: Language Model to Help with Classification Tasks Related to Companies Environmental, Social, and Governance Practices. </a:t>
            </a:r>
            <a:r>
              <a:rPr i="1" lang="en" sz="1000">
                <a:solidFill>
                  <a:srgbClr val="222222"/>
                </a:solidFill>
                <a:highlight>
                  <a:srgbClr val="FFFFFF"/>
                </a:highlight>
                <a:latin typeface="Lato"/>
                <a:ea typeface="Lato"/>
                <a:cs typeface="Lato"/>
                <a:sym typeface="Lato"/>
              </a:rPr>
              <a:t>arXiv preprint arXiv:2203.16788</a:t>
            </a:r>
            <a:r>
              <a:rPr lang="en" sz="1000">
                <a:solidFill>
                  <a:srgbClr val="222222"/>
                </a:solidFill>
                <a:highlight>
                  <a:srgbClr val="FFFFFF"/>
                </a:highlight>
                <a:latin typeface="Lato"/>
                <a:ea typeface="Lato"/>
                <a:cs typeface="Lato"/>
                <a:sym typeface="Lato"/>
              </a:rPr>
              <a:t>.</a:t>
            </a:r>
            <a:endParaRPr sz="1000">
              <a:solidFill>
                <a:srgbClr val="222222"/>
              </a:solidFill>
              <a:highlight>
                <a:srgbClr val="FFFFFF"/>
              </a:highlight>
              <a:latin typeface="Lato"/>
              <a:ea typeface="Lato"/>
              <a:cs typeface="Lato"/>
              <a:sym typeface="Lato"/>
            </a:endParaRPr>
          </a:p>
          <a:p>
            <a:pPr indent="-292100" lvl="0" marL="457200" rtl="0" algn="l">
              <a:lnSpc>
                <a:spcPct val="115000"/>
              </a:lnSpc>
              <a:spcBef>
                <a:spcPts val="0"/>
              </a:spcBef>
              <a:spcAft>
                <a:spcPts val="0"/>
              </a:spcAft>
              <a:buClr>
                <a:srgbClr val="222222"/>
              </a:buClr>
              <a:buSzPts val="1000"/>
              <a:buFont typeface="Lato"/>
              <a:buAutoNum type="arabicParenR"/>
            </a:pPr>
            <a:r>
              <a:rPr lang="en" sz="1000">
                <a:solidFill>
                  <a:srgbClr val="222222"/>
                </a:solidFill>
                <a:highlight>
                  <a:srgbClr val="FFFFFF"/>
                </a:highlight>
                <a:latin typeface="Lato"/>
                <a:ea typeface="Lato"/>
                <a:cs typeface="Lato"/>
                <a:sym typeface="Lato"/>
              </a:rPr>
              <a:t>SASB. 2023. Companies reporting with SASB Standards, accessible at </a:t>
            </a:r>
            <a:r>
              <a:rPr lang="en" sz="1000" u="sng">
                <a:solidFill>
                  <a:schemeClr val="hlink"/>
                </a:solidFill>
                <a:highlight>
                  <a:srgbClr val="FFFFFF"/>
                </a:highlight>
                <a:latin typeface="Lato"/>
                <a:ea typeface="Lato"/>
                <a:cs typeface="Lato"/>
                <a:sym typeface="Lato"/>
                <a:hlinkClick r:id="rId3"/>
              </a:rPr>
              <a:t>https://sasb.org/company-use/sasb-reporters/</a:t>
            </a:r>
            <a:r>
              <a:rPr lang="en" sz="1000">
                <a:solidFill>
                  <a:srgbClr val="222222"/>
                </a:solidFill>
                <a:highlight>
                  <a:srgbClr val="FFFFFF"/>
                </a:highlight>
                <a:latin typeface="Lato"/>
                <a:ea typeface="Lato"/>
                <a:cs typeface="Lato"/>
                <a:sym typeface="Lato"/>
              </a:rPr>
              <a:t>. </a:t>
            </a:r>
            <a:endParaRPr sz="1000">
              <a:solidFill>
                <a:srgbClr val="222222"/>
              </a:solidFill>
              <a:highlight>
                <a:srgbClr val="FFFFFF"/>
              </a:highlight>
              <a:latin typeface="Lato"/>
              <a:ea typeface="Lato"/>
              <a:cs typeface="Lato"/>
              <a:sym typeface="Lato"/>
            </a:endParaRPr>
          </a:p>
        </p:txBody>
      </p:sp>
      <p:pic>
        <p:nvPicPr>
          <p:cNvPr id="220" name="Google Shape;220;p24"/>
          <p:cNvPicPr preferRelativeResize="0"/>
          <p:nvPr/>
        </p:nvPicPr>
        <p:blipFill>
          <a:blip r:embed="rId4">
            <a:alphaModFix/>
          </a:blip>
          <a:stretch>
            <a:fillRect/>
          </a:stretch>
        </p:blipFill>
        <p:spPr>
          <a:xfrm>
            <a:off x="6492900" y="76450"/>
            <a:ext cx="2599950" cy="571350"/>
          </a:xfrm>
          <a:prstGeom prst="rect">
            <a:avLst/>
          </a:prstGeom>
          <a:noFill/>
          <a:ln>
            <a:noFill/>
          </a:ln>
        </p:spPr>
      </p:pic>
      <p:pic>
        <p:nvPicPr>
          <p:cNvPr id="221" name="Google Shape;221;p24"/>
          <p:cNvPicPr preferRelativeResize="0"/>
          <p:nvPr/>
        </p:nvPicPr>
        <p:blipFill rotWithShape="1">
          <a:blip r:embed="rId5">
            <a:alphaModFix/>
          </a:blip>
          <a:srcRect b="27029" l="19929" r="19346" t="16267"/>
          <a:stretch/>
        </p:blipFill>
        <p:spPr>
          <a:xfrm>
            <a:off x="5990500" y="0"/>
            <a:ext cx="560870" cy="571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Space</a:t>
            </a:r>
            <a:endParaRPr/>
          </a:p>
        </p:txBody>
      </p:sp>
      <p:sp>
        <p:nvSpPr>
          <p:cNvPr id="75" name="Google Shape;75;p14"/>
          <p:cNvSpPr txBox="1"/>
          <p:nvPr>
            <p:ph idx="1" type="body"/>
          </p:nvPr>
        </p:nvSpPr>
        <p:spPr>
          <a:xfrm>
            <a:off x="311700" y="1130550"/>
            <a:ext cx="51834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500">
                <a:solidFill>
                  <a:schemeClr val="accent1"/>
                </a:solidFill>
                <a:highlight>
                  <a:schemeClr val="lt1"/>
                </a:highlight>
              </a:rPr>
              <a:t>Opportunity:</a:t>
            </a:r>
            <a:endParaRPr b="1" sz="1500">
              <a:solidFill>
                <a:schemeClr val="accent1"/>
              </a:solidFill>
              <a:highlight>
                <a:schemeClr val="lt1"/>
              </a:highlight>
            </a:endParaRPr>
          </a:p>
          <a:p>
            <a:pPr indent="-323850" lvl="0" marL="457200" rtl="0" algn="l">
              <a:spcBef>
                <a:spcPts val="1200"/>
              </a:spcBef>
              <a:spcAft>
                <a:spcPts val="0"/>
              </a:spcAft>
              <a:buClr>
                <a:schemeClr val="accent1"/>
              </a:buClr>
              <a:buSzPts val="1500"/>
              <a:buChar char="●"/>
            </a:pPr>
            <a:r>
              <a:rPr b="1" lang="en" sz="1500">
                <a:solidFill>
                  <a:schemeClr val="accent1"/>
                </a:solidFill>
                <a:highlight>
                  <a:schemeClr val="lt1"/>
                </a:highlight>
              </a:rPr>
              <a:t>Global ESG Assets: $50 trillion by 2025</a:t>
            </a:r>
            <a:r>
              <a:rPr lang="en" sz="1500">
                <a:solidFill>
                  <a:schemeClr val="accent1"/>
                </a:solidFill>
                <a:highlight>
                  <a:schemeClr val="lt1"/>
                </a:highlight>
              </a:rPr>
              <a:t>, one-third of the total managed assets</a:t>
            </a:r>
            <a:endParaRPr sz="1500">
              <a:solidFill>
                <a:schemeClr val="accent1"/>
              </a:solidFill>
              <a:highlight>
                <a:schemeClr val="lt1"/>
              </a:highlight>
            </a:endParaRPr>
          </a:p>
          <a:p>
            <a:pPr indent="-323850" lvl="0" marL="457200" rtl="0" algn="l">
              <a:spcBef>
                <a:spcPts val="0"/>
              </a:spcBef>
              <a:spcAft>
                <a:spcPts val="0"/>
              </a:spcAft>
              <a:buClr>
                <a:srgbClr val="1E2D31"/>
              </a:buClr>
              <a:buSzPts val="1500"/>
              <a:buChar char="●"/>
            </a:pPr>
            <a:r>
              <a:rPr b="1" lang="en" sz="1500">
                <a:solidFill>
                  <a:srgbClr val="1E2D31"/>
                </a:solidFill>
              </a:rPr>
              <a:t>ESG reporting software market:</a:t>
            </a:r>
            <a:r>
              <a:rPr lang="en" sz="1500">
                <a:solidFill>
                  <a:srgbClr val="1E2D31"/>
                </a:solidFill>
              </a:rPr>
              <a:t> </a:t>
            </a:r>
            <a:r>
              <a:rPr b="1" lang="en" sz="1500">
                <a:solidFill>
                  <a:srgbClr val="1E2D31"/>
                </a:solidFill>
              </a:rPr>
              <a:t>$2.1 billion by 2023</a:t>
            </a:r>
            <a:endParaRPr b="1" sz="1500">
              <a:solidFill>
                <a:srgbClr val="1E2D31"/>
              </a:solidFill>
            </a:endParaRPr>
          </a:p>
          <a:p>
            <a:pPr indent="0" lvl="0" marL="0" rtl="0" algn="l">
              <a:spcBef>
                <a:spcPts val="1200"/>
              </a:spcBef>
              <a:spcAft>
                <a:spcPts val="0"/>
              </a:spcAft>
              <a:buNone/>
            </a:pPr>
            <a:r>
              <a:t/>
            </a:r>
            <a:endParaRPr b="1" sz="1500">
              <a:solidFill>
                <a:srgbClr val="1E2D31"/>
              </a:solidFill>
            </a:endParaRPr>
          </a:p>
          <a:p>
            <a:pPr indent="0" lvl="0" marL="0" rtl="0" algn="l">
              <a:spcBef>
                <a:spcPts val="1200"/>
              </a:spcBef>
              <a:spcAft>
                <a:spcPts val="0"/>
              </a:spcAft>
              <a:buNone/>
            </a:pPr>
            <a:r>
              <a:rPr b="1" lang="en" sz="1500">
                <a:solidFill>
                  <a:srgbClr val="1E2D31"/>
                </a:solidFill>
              </a:rPr>
              <a:t>Problem statement:</a:t>
            </a:r>
            <a:endParaRPr b="1" sz="1500">
              <a:solidFill>
                <a:srgbClr val="1E2D31"/>
              </a:solidFill>
            </a:endParaRPr>
          </a:p>
          <a:p>
            <a:pPr indent="-323850" lvl="0" marL="457200" rtl="0" algn="l">
              <a:spcBef>
                <a:spcPts val="1200"/>
              </a:spcBef>
              <a:spcAft>
                <a:spcPts val="0"/>
              </a:spcAft>
              <a:buClr>
                <a:srgbClr val="1E2D31"/>
              </a:buClr>
              <a:buSzPts val="1500"/>
              <a:buChar char="●"/>
            </a:pPr>
            <a:r>
              <a:rPr lang="en" sz="1500">
                <a:solidFill>
                  <a:schemeClr val="accent1"/>
                </a:solidFill>
                <a:highlight>
                  <a:schemeClr val="lt1"/>
                </a:highlight>
              </a:rPr>
              <a:t>Different rating agencies use their own labels and measures, creating a </a:t>
            </a:r>
            <a:r>
              <a:rPr b="1" lang="en" sz="1500">
                <a:solidFill>
                  <a:schemeClr val="accent1"/>
                </a:solidFill>
                <a:highlight>
                  <a:schemeClr val="lt1"/>
                </a:highlight>
              </a:rPr>
              <a:t>jingle-jangle fallacy</a:t>
            </a:r>
            <a:r>
              <a:rPr lang="en" sz="1500">
                <a:solidFill>
                  <a:schemeClr val="accent1"/>
                </a:solidFill>
                <a:highlight>
                  <a:schemeClr val="lt1"/>
                </a:highlight>
              </a:rPr>
              <a:t>:</a:t>
            </a:r>
            <a:endParaRPr sz="1500">
              <a:solidFill>
                <a:schemeClr val="accent1"/>
              </a:solidFill>
              <a:highlight>
                <a:schemeClr val="lt1"/>
              </a:highlight>
            </a:endParaRPr>
          </a:p>
          <a:p>
            <a:pPr indent="-323850" lvl="1" marL="914400" rtl="0" algn="l">
              <a:spcBef>
                <a:spcPts val="0"/>
              </a:spcBef>
              <a:spcAft>
                <a:spcPts val="0"/>
              </a:spcAft>
              <a:buClr>
                <a:schemeClr val="accent1"/>
              </a:buClr>
              <a:buSzPts val="1500"/>
              <a:buChar char="○"/>
            </a:pPr>
            <a:r>
              <a:rPr lang="en" sz="1500">
                <a:solidFill>
                  <a:schemeClr val="accent1"/>
                </a:solidFill>
                <a:highlight>
                  <a:schemeClr val="lt1"/>
                </a:highlight>
              </a:rPr>
              <a:t>Difficult to categorize similar statements into the same standard</a:t>
            </a:r>
            <a:endParaRPr sz="1500">
              <a:solidFill>
                <a:schemeClr val="accent1"/>
              </a:solidFill>
              <a:highlight>
                <a:schemeClr val="lt1"/>
              </a:highlight>
            </a:endParaRPr>
          </a:p>
          <a:p>
            <a:pPr indent="-323850" lvl="1" marL="914400" rtl="0" algn="l">
              <a:spcBef>
                <a:spcPts val="0"/>
              </a:spcBef>
              <a:spcAft>
                <a:spcPts val="0"/>
              </a:spcAft>
              <a:buClr>
                <a:schemeClr val="accent1"/>
              </a:buClr>
              <a:buSzPts val="1500"/>
              <a:buChar char="○"/>
            </a:pPr>
            <a:r>
              <a:rPr lang="en" sz="1500">
                <a:solidFill>
                  <a:schemeClr val="accent1"/>
                </a:solidFill>
                <a:highlight>
                  <a:schemeClr val="lt1"/>
                </a:highlight>
              </a:rPr>
              <a:t>Difficult to compare ESG behaviors/performance across companies</a:t>
            </a:r>
            <a:endParaRPr sz="1500">
              <a:solidFill>
                <a:schemeClr val="accent1"/>
              </a:solidFill>
              <a:highlight>
                <a:schemeClr val="lt1"/>
              </a:highlight>
            </a:endParaRPr>
          </a:p>
        </p:txBody>
      </p:sp>
      <p:pic>
        <p:nvPicPr>
          <p:cNvPr id="76" name="Google Shape;76;p14"/>
          <p:cNvPicPr preferRelativeResize="0"/>
          <p:nvPr/>
        </p:nvPicPr>
        <p:blipFill>
          <a:blip r:embed="rId3">
            <a:alphaModFix/>
          </a:blip>
          <a:stretch>
            <a:fillRect/>
          </a:stretch>
        </p:blipFill>
        <p:spPr>
          <a:xfrm>
            <a:off x="6492900" y="76450"/>
            <a:ext cx="2599950" cy="571350"/>
          </a:xfrm>
          <a:prstGeom prst="rect">
            <a:avLst/>
          </a:prstGeom>
          <a:noFill/>
          <a:ln>
            <a:noFill/>
          </a:ln>
        </p:spPr>
      </p:pic>
      <p:pic>
        <p:nvPicPr>
          <p:cNvPr id="77" name="Google Shape;77;p14"/>
          <p:cNvPicPr preferRelativeResize="0"/>
          <p:nvPr/>
        </p:nvPicPr>
        <p:blipFill rotWithShape="1">
          <a:blip r:embed="rId4">
            <a:alphaModFix/>
          </a:blip>
          <a:srcRect b="27029" l="19929" r="19346" t="16267"/>
          <a:stretch/>
        </p:blipFill>
        <p:spPr>
          <a:xfrm>
            <a:off x="5990500" y="0"/>
            <a:ext cx="560870" cy="571350"/>
          </a:xfrm>
          <a:prstGeom prst="rect">
            <a:avLst/>
          </a:prstGeom>
          <a:noFill/>
          <a:ln>
            <a:noFill/>
          </a:ln>
        </p:spPr>
      </p:pic>
      <p:pic>
        <p:nvPicPr>
          <p:cNvPr id="78" name="Google Shape;78;p14"/>
          <p:cNvPicPr preferRelativeResize="0"/>
          <p:nvPr/>
        </p:nvPicPr>
        <p:blipFill rotWithShape="1">
          <a:blip r:embed="rId5">
            <a:alphaModFix/>
          </a:blip>
          <a:srcRect b="6803" l="0" r="0" t="0"/>
          <a:stretch/>
        </p:blipFill>
        <p:spPr>
          <a:xfrm>
            <a:off x="5797500" y="1931300"/>
            <a:ext cx="3133651" cy="2469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Space</a:t>
            </a:r>
            <a:r>
              <a:rPr lang="en"/>
              <a:t> (cont’d)</a:t>
            </a:r>
            <a:endParaRPr/>
          </a:p>
        </p:txBody>
      </p:sp>
      <p:sp>
        <p:nvSpPr>
          <p:cNvPr id="84" name="Google Shape;84;p15"/>
          <p:cNvSpPr txBox="1"/>
          <p:nvPr>
            <p:ph idx="1" type="body"/>
          </p:nvPr>
        </p:nvSpPr>
        <p:spPr>
          <a:xfrm>
            <a:off x="311700" y="1130550"/>
            <a:ext cx="57294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500">
                <a:solidFill>
                  <a:schemeClr val="accent1"/>
                </a:solidFill>
                <a:highlight>
                  <a:schemeClr val="lt1"/>
                </a:highlight>
              </a:rPr>
              <a:t>Target Users: </a:t>
            </a:r>
            <a:r>
              <a:rPr lang="en" sz="1500">
                <a:solidFill>
                  <a:schemeClr val="accent1"/>
                </a:solidFill>
                <a:highlight>
                  <a:schemeClr val="lt1"/>
                </a:highlight>
              </a:rPr>
              <a:t>Anyone who needs an efficient approach to comparing companies against a standard framework of ESG topics</a:t>
            </a:r>
            <a:endParaRPr sz="1500">
              <a:solidFill>
                <a:schemeClr val="accent1"/>
              </a:solidFill>
              <a:highlight>
                <a:schemeClr val="lt1"/>
              </a:highlight>
            </a:endParaRPr>
          </a:p>
          <a:p>
            <a:pPr indent="-323850" lvl="0" marL="457200" rtl="0" algn="l">
              <a:lnSpc>
                <a:spcPct val="100000"/>
              </a:lnSpc>
              <a:spcBef>
                <a:spcPts val="0"/>
              </a:spcBef>
              <a:spcAft>
                <a:spcPts val="0"/>
              </a:spcAft>
              <a:buClr>
                <a:srgbClr val="1E2D31"/>
              </a:buClr>
              <a:buSzPts val="1500"/>
              <a:buChar char="●"/>
            </a:pPr>
            <a:r>
              <a:rPr lang="en" sz="1500">
                <a:solidFill>
                  <a:schemeClr val="accent1"/>
                </a:solidFill>
                <a:highlight>
                  <a:schemeClr val="lt1"/>
                </a:highlight>
              </a:rPr>
              <a:t>ESG investment analysts</a:t>
            </a:r>
            <a:endParaRPr sz="1500">
              <a:solidFill>
                <a:schemeClr val="accent1"/>
              </a:solidFill>
              <a:highlight>
                <a:schemeClr val="lt1"/>
              </a:highlight>
            </a:endParaRPr>
          </a:p>
          <a:p>
            <a:pPr indent="-323850" lvl="0" marL="457200" rtl="0" algn="l">
              <a:lnSpc>
                <a:spcPct val="100000"/>
              </a:lnSpc>
              <a:spcBef>
                <a:spcPts val="0"/>
              </a:spcBef>
              <a:spcAft>
                <a:spcPts val="0"/>
              </a:spcAft>
              <a:buClr>
                <a:schemeClr val="accent1"/>
              </a:buClr>
              <a:buSzPts val="1500"/>
              <a:buChar char="●"/>
            </a:pPr>
            <a:r>
              <a:rPr lang="en" sz="1500">
                <a:solidFill>
                  <a:schemeClr val="accent1"/>
                </a:solidFill>
                <a:highlight>
                  <a:schemeClr val="lt1"/>
                </a:highlight>
              </a:rPr>
              <a:t>ESG regulators</a:t>
            </a:r>
            <a:endParaRPr sz="1500">
              <a:solidFill>
                <a:schemeClr val="accent1"/>
              </a:solidFill>
              <a:highlight>
                <a:schemeClr val="lt1"/>
              </a:highlight>
            </a:endParaRPr>
          </a:p>
          <a:p>
            <a:pPr indent="0" lvl="0" marL="0" rtl="0" algn="l">
              <a:lnSpc>
                <a:spcPct val="100000"/>
              </a:lnSpc>
              <a:spcBef>
                <a:spcPts val="0"/>
              </a:spcBef>
              <a:spcAft>
                <a:spcPts val="0"/>
              </a:spcAft>
              <a:buNone/>
            </a:pPr>
            <a:r>
              <a:t/>
            </a:r>
            <a:endParaRPr b="1" sz="1500">
              <a:solidFill>
                <a:srgbClr val="1E2D31"/>
              </a:solidFill>
            </a:endParaRPr>
          </a:p>
          <a:p>
            <a:pPr indent="0" lvl="0" marL="0" rtl="0" algn="l">
              <a:lnSpc>
                <a:spcPct val="100000"/>
              </a:lnSpc>
              <a:spcBef>
                <a:spcPts val="0"/>
              </a:spcBef>
              <a:spcAft>
                <a:spcPts val="0"/>
              </a:spcAft>
              <a:buNone/>
            </a:pPr>
            <a:r>
              <a:rPr b="1" lang="en" sz="1500">
                <a:solidFill>
                  <a:srgbClr val="1E2D31"/>
                </a:solidFill>
              </a:rPr>
              <a:t>Impact: </a:t>
            </a:r>
            <a:r>
              <a:rPr lang="en" sz="1500">
                <a:solidFill>
                  <a:schemeClr val="accent1"/>
                </a:solidFill>
                <a:highlight>
                  <a:schemeClr val="lt1"/>
                </a:highlight>
              </a:rPr>
              <a:t>Replace labor cost for ESG labelling and comparing</a:t>
            </a:r>
            <a:endParaRPr sz="1500">
              <a:solidFill>
                <a:schemeClr val="accent1"/>
              </a:solidFill>
              <a:highlight>
                <a:schemeClr val="lt1"/>
              </a:highlight>
            </a:endParaRPr>
          </a:p>
          <a:p>
            <a:pPr indent="-323850" lvl="0" marL="457200" rtl="0" algn="l">
              <a:lnSpc>
                <a:spcPct val="100000"/>
              </a:lnSpc>
              <a:spcBef>
                <a:spcPts val="0"/>
              </a:spcBef>
              <a:spcAft>
                <a:spcPts val="0"/>
              </a:spcAft>
              <a:buClr>
                <a:schemeClr val="accent1"/>
              </a:buClr>
              <a:buSzPts val="1500"/>
              <a:buChar char="●"/>
            </a:pPr>
            <a:r>
              <a:rPr lang="en" sz="1500">
                <a:solidFill>
                  <a:schemeClr val="accent1"/>
                </a:solidFill>
                <a:highlight>
                  <a:schemeClr val="lt1"/>
                </a:highlight>
              </a:rPr>
              <a:t>~170 million/year for a large ESG rating agency, e.g., MSCI</a:t>
            </a:r>
            <a:endParaRPr/>
          </a:p>
        </p:txBody>
      </p:sp>
      <p:pic>
        <p:nvPicPr>
          <p:cNvPr id="85" name="Google Shape;85;p15"/>
          <p:cNvPicPr preferRelativeResize="0"/>
          <p:nvPr/>
        </p:nvPicPr>
        <p:blipFill>
          <a:blip r:embed="rId3">
            <a:alphaModFix/>
          </a:blip>
          <a:stretch>
            <a:fillRect/>
          </a:stretch>
        </p:blipFill>
        <p:spPr>
          <a:xfrm>
            <a:off x="6492900" y="76450"/>
            <a:ext cx="2599950" cy="571350"/>
          </a:xfrm>
          <a:prstGeom prst="rect">
            <a:avLst/>
          </a:prstGeom>
          <a:noFill/>
          <a:ln>
            <a:noFill/>
          </a:ln>
        </p:spPr>
      </p:pic>
      <p:pic>
        <p:nvPicPr>
          <p:cNvPr id="86" name="Google Shape;86;p15"/>
          <p:cNvPicPr preferRelativeResize="0"/>
          <p:nvPr/>
        </p:nvPicPr>
        <p:blipFill rotWithShape="1">
          <a:blip r:embed="rId4">
            <a:alphaModFix/>
          </a:blip>
          <a:srcRect b="27029" l="19929" r="19346" t="16267"/>
          <a:stretch/>
        </p:blipFill>
        <p:spPr>
          <a:xfrm>
            <a:off x="5990500" y="0"/>
            <a:ext cx="560870" cy="571350"/>
          </a:xfrm>
          <a:prstGeom prst="rect">
            <a:avLst/>
          </a:prstGeom>
          <a:noFill/>
          <a:ln>
            <a:noFill/>
          </a:ln>
        </p:spPr>
      </p:pic>
      <p:pic>
        <p:nvPicPr>
          <p:cNvPr id="87" name="Google Shape;87;p15"/>
          <p:cNvPicPr preferRelativeResize="0"/>
          <p:nvPr/>
        </p:nvPicPr>
        <p:blipFill rotWithShape="1">
          <a:blip r:embed="rId5">
            <a:alphaModFix/>
          </a:blip>
          <a:srcRect b="0" l="19271" r="16956" t="0"/>
          <a:stretch/>
        </p:blipFill>
        <p:spPr>
          <a:xfrm>
            <a:off x="6151775" y="2459875"/>
            <a:ext cx="2733876" cy="2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1879"/>
              <a:t>Solution Demo and </a:t>
            </a:r>
            <a:r>
              <a:rPr lang="en" sz="1879"/>
              <a:t>User/Business Implications</a:t>
            </a:r>
            <a:endParaRPr sz="1879"/>
          </a:p>
        </p:txBody>
      </p:sp>
      <p:sp>
        <p:nvSpPr>
          <p:cNvPr id="93" name="Google Shape;93;p16"/>
          <p:cNvSpPr txBox="1"/>
          <p:nvPr/>
        </p:nvSpPr>
        <p:spPr>
          <a:xfrm>
            <a:off x="448825" y="1014050"/>
            <a:ext cx="8459100" cy="369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2"/>
              </a:solidFill>
              <a:latin typeface="Lato"/>
              <a:ea typeface="Lato"/>
              <a:cs typeface="Lato"/>
              <a:sym typeface="Lato"/>
            </a:endParaRPr>
          </a:p>
        </p:txBody>
      </p:sp>
      <p:pic>
        <p:nvPicPr>
          <p:cNvPr id="94" name="Google Shape;94;p16"/>
          <p:cNvPicPr preferRelativeResize="0"/>
          <p:nvPr/>
        </p:nvPicPr>
        <p:blipFill>
          <a:blip r:embed="rId4">
            <a:alphaModFix/>
          </a:blip>
          <a:stretch>
            <a:fillRect/>
          </a:stretch>
        </p:blipFill>
        <p:spPr>
          <a:xfrm>
            <a:off x="6492900" y="76450"/>
            <a:ext cx="2599950" cy="571350"/>
          </a:xfrm>
          <a:prstGeom prst="rect">
            <a:avLst/>
          </a:prstGeom>
          <a:noFill/>
          <a:ln>
            <a:noFill/>
          </a:ln>
        </p:spPr>
      </p:pic>
      <p:pic>
        <p:nvPicPr>
          <p:cNvPr id="95" name="Google Shape;95;p16"/>
          <p:cNvPicPr preferRelativeResize="0"/>
          <p:nvPr/>
        </p:nvPicPr>
        <p:blipFill rotWithShape="1">
          <a:blip r:embed="rId5">
            <a:alphaModFix/>
          </a:blip>
          <a:srcRect b="27029" l="19929" r="19346" t="16267"/>
          <a:stretch/>
        </p:blipFill>
        <p:spPr>
          <a:xfrm>
            <a:off x="5990500" y="0"/>
            <a:ext cx="560870" cy="571350"/>
          </a:xfrm>
          <a:prstGeom prst="rect">
            <a:avLst/>
          </a:prstGeom>
          <a:noFill/>
          <a:ln>
            <a:noFill/>
          </a:ln>
        </p:spPr>
      </p:pic>
      <p:pic>
        <p:nvPicPr>
          <p:cNvPr id="96" name="Google Shape;96;p16" title="final.m4v">
            <a:hlinkClick r:id="rId6"/>
          </p:cNvPr>
          <p:cNvPicPr preferRelativeResize="0"/>
          <p:nvPr/>
        </p:nvPicPr>
        <p:blipFill>
          <a:blip r:embed="rId7">
            <a:alphaModFix/>
          </a:blip>
          <a:stretch>
            <a:fillRect/>
          </a:stretch>
        </p:blipFill>
        <p:spPr>
          <a:xfrm>
            <a:off x="74900" y="972525"/>
            <a:ext cx="8982425" cy="410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Training Data</a:t>
            </a:r>
            <a:endParaRPr/>
          </a:p>
        </p:txBody>
      </p:sp>
      <p:sp>
        <p:nvSpPr>
          <p:cNvPr id="102" name="Google Shape;102;p17"/>
          <p:cNvSpPr txBox="1"/>
          <p:nvPr/>
        </p:nvSpPr>
        <p:spPr>
          <a:xfrm>
            <a:off x="41025" y="1017450"/>
            <a:ext cx="5931600" cy="40053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Font typeface="Lato"/>
              <a:buChar char="●"/>
            </a:pPr>
            <a:r>
              <a:rPr b="1" lang="en" sz="1700">
                <a:highlight>
                  <a:srgbClr val="FFFFFF"/>
                </a:highlight>
                <a:latin typeface="Lato"/>
                <a:ea typeface="Lato"/>
                <a:cs typeface="Lato"/>
                <a:sym typeface="Lato"/>
              </a:rPr>
              <a:t>Data</a:t>
            </a:r>
            <a:endParaRPr b="1" sz="1700">
              <a:highlight>
                <a:srgbClr val="FFFFFF"/>
              </a:highlight>
              <a:latin typeface="Lato"/>
              <a:ea typeface="Lato"/>
              <a:cs typeface="Lato"/>
              <a:sym typeface="Lato"/>
            </a:endParaRPr>
          </a:p>
          <a:p>
            <a:pPr indent="-323850" lvl="1" marL="914400" rtl="0" algn="l">
              <a:lnSpc>
                <a:spcPct val="115000"/>
              </a:lnSpc>
              <a:spcBef>
                <a:spcPts val="0"/>
              </a:spcBef>
              <a:spcAft>
                <a:spcPts val="0"/>
              </a:spcAft>
              <a:buSzPts val="1500"/>
              <a:buFont typeface="Helvetica"/>
              <a:buChar char="○"/>
            </a:pPr>
            <a:r>
              <a:rPr b="1" lang="en" sz="1500">
                <a:highlight>
                  <a:srgbClr val="FFFFFF"/>
                </a:highlight>
                <a:latin typeface="Lato"/>
                <a:ea typeface="Lato"/>
                <a:cs typeface="Lato"/>
                <a:sym typeface="Lato"/>
              </a:rPr>
              <a:t>Non-ESG sentences </a:t>
            </a:r>
            <a:r>
              <a:rPr lang="en" sz="1500">
                <a:highlight>
                  <a:srgbClr val="FFFFFF"/>
                </a:highlight>
                <a:latin typeface="Lato"/>
                <a:ea typeface="Lato"/>
                <a:cs typeface="Lato"/>
                <a:sym typeface="Lato"/>
              </a:rPr>
              <a:t>are extracted from financial statements like 10-Q and 10-K reports using the SEC EDGAR Filings API</a:t>
            </a:r>
            <a:endParaRPr sz="1500">
              <a:highlight>
                <a:srgbClr val="FFFFFF"/>
              </a:highlight>
              <a:latin typeface="Lato"/>
              <a:ea typeface="Lato"/>
              <a:cs typeface="Lato"/>
              <a:sym typeface="Lato"/>
            </a:endParaRPr>
          </a:p>
          <a:p>
            <a:pPr indent="-323850" lvl="1" marL="914400" rtl="0" algn="l">
              <a:lnSpc>
                <a:spcPct val="115000"/>
              </a:lnSpc>
              <a:spcBef>
                <a:spcPts val="0"/>
              </a:spcBef>
              <a:spcAft>
                <a:spcPts val="0"/>
              </a:spcAft>
              <a:buSzPts val="1500"/>
              <a:buFont typeface="Lato"/>
              <a:buChar char="○"/>
            </a:pPr>
            <a:r>
              <a:rPr b="1" lang="en" sz="1500">
                <a:highlight>
                  <a:srgbClr val="FFFFFF"/>
                </a:highlight>
                <a:latin typeface="Lato"/>
                <a:ea typeface="Lato"/>
                <a:cs typeface="Lato"/>
                <a:sym typeface="Lato"/>
              </a:rPr>
              <a:t>ESG sentences</a:t>
            </a:r>
            <a:r>
              <a:rPr lang="en" sz="1500">
                <a:highlight>
                  <a:srgbClr val="FFFFFF"/>
                </a:highlight>
                <a:latin typeface="Lato"/>
                <a:ea typeface="Lato"/>
                <a:cs typeface="Lato"/>
                <a:sym typeface="Lato"/>
              </a:rPr>
              <a:t> sourced from Sustainability Accounting Standards Board (SASB) compliant documents such as annual ESG reports</a:t>
            </a:r>
            <a:endParaRPr sz="1500">
              <a:highlight>
                <a:srgbClr val="FFFFFF"/>
              </a:highlight>
              <a:latin typeface="Lato"/>
              <a:ea typeface="Lato"/>
              <a:cs typeface="Lato"/>
              <a:sym typeface="Lato"/>
            </a:endParaRPr>
          </a:p>
          <a:p>
            <a:pPr indent="-323850" lvl="2" marL="1371600" rtl="0" algn="l">
              <a:lnSpc>
                <a:spcPct val="115000"/>
              </a:lnSpc>
              <a:spcBef>
                <a:spcPts val="0"/>
              </a:spcBef>
              <a:spcAft>
                <a:spcPts val="0"/>
              </a:spcAft>
              <a:buSzPts val="1500"/>
              <a:buFont typeface="Lato"/>
              <a:buChar char="■"/>
            </a:pPr>
            <a:r>
              <a:rPr lang="en" sz="1500">
                <a:highlight>
                  <a:srgbClr val="FFFFFF"/>
                </a:highlight>
                <a:latin typeface="Lato"/>
                <a:ea typeface="Lato"/>
                <a:cs typeface="Lato"/>
                <a:sym typeface="Lato"/>
              </a:rPr>
              <a:t>US only</a:t>
            </a:r>
            <a:endParaRPr sz="1500">
              <a:highlight>
                <a:srgbClr val="FFFFFF"/>
              </a:highlight>
              <a:latin typeface="Lato"/>
              <a:ea typeface="Lato"/>
              <a:cs typeface="Lato"/>
              <a:sym typeface="Lato"/>
            </a:endParaRPr>
          </a:p>
          <a:p>
            <a:pPr indent="-323850" lvl="2" marL="1371600" rtl="0" algn="l">
              <a:lnSpc>
                <a:spcPct val="115000"/>
              </a:lnSpc>
              <a:spcBef>
                <a:spcPts val="0"/>
              </a:spcBef>
              <a:spcAft>
                <a:spcPts val="0"/>
              </a:spcAft>
              <a:buSzPts val="1500"/>
              <a:buFont typeface="Lato"/>
              <a:buChar char="■"/>
            </a:pPr>
            <a:r>
              <a:rPr lang="en" sz="1500">
                <a:highlight>
                  <a:srgbClr val="FFFFFF"/>
                </a:highlight>
                <a:latin typeface="Lato"/>
                <a:ea typeface="Lato"/>
                <a:cs typeface="Lato"/>
                <a:sym typeface="Lato"/>
              </a:rPr>
              <a:t>37 </a:t>
            </a:r>
            <a:r>
              <a:rPr lang="en" sz="1500">
                <a:highlight>
                  <a:schemeClr val="lt1"/>
                </a:highlight>
                <a:latin typeface="Lato"/>
                <a:ea typeface="Lato"/>
                <a:cs typeface="Lato"/>
                <a:sym typeface="Lato"/>
              </a:rPr>
              <a:t>SASB Reports and Disclosures</a:t>
            </a:r>
            <a:r>
              <a:rPr lang="en" sz="1500">
                <a:highlight>
                  <a:srgbClr val="FFFFFF"/>
                </a:highlight>
                <a:latin typeface="Lato"/>
                <a:ea typeface="Lato"/>
                <a:cs typeface="Lato"/>
                <a:sym typeface="Lato"/>
              </a:rPr>
              <a:t> (</a:t>
            </a:r>
            <a:r>
              <a:rPr lang="en" sz="1500">
                <a:highlight>
                  <a:srgbClr val="FFFFFF"/>
                </a:highlight>
                <a:latin typeface="Lato"/>
                <a:ea typeface="Lato"/>
                <a:cs typeface="Lato"/>
                <a:sym typeface="Lato"/>
              </a:rPr>
              <a:t>10 - 20 pages of sentences each)</a:t>
            </a:r>
            <a:endParaRPr sz="1500">
              <a:highlight>
                <a:srgbClr val="FFFFFF"/>
              </a:highlight>
              <a:latin typeface="Lato"/>
              <a:ea typeface="Lato"/>
              <a:cs typeface="Lato"/>
              <a:sym typeface="Lato"/>
            </a:endParaRPr>
          </a:p>
          <a:p>
            <a:pPr indent="-336550" lvl="0" marL="457200" rtl="0" algn="l">
              <a:lnSpc>
                <a:spcPct val="115000"/>
              </a:lnSpc>
              <a:spcBef>
                <a:spcPts val="0"/>
              </a:spcBef>
              <a:spcAft>
                <a:spcPts val="0"/>
              </a:spcAft>
              <a:buSzPts val="1700"/>
              <a:buFont typeface="Lato"/>
              <a:buChar char="●"/>
            </a:pPr>
            <a:r>
              <a:rPr b="1" lang="en" sz="1700">
                <a:highlight>
                  <a:srgbClr val="FFFFFF"/>
                </a:highlight>
                <a:latin typeface="Lato"/>
                <a:ea typeface="Lato"/>
                <a:cs typeface="Lato"/>
                <a:sym typeface="Lato"/>
              </a:rPr>
              <a:t>Challenges</a:t>
            </a:r>
            <a:endParaRPr b="1" sz="1700">
              <a:highlight>
                <a:srgbClr val="FFFFFF"/>
              </a:highlight>
              <a:latin typeface="Lato"/>
              <a:ea typeface="Lato"/>
              <a:cs typeface="Lato"/>
              <a:sym typeface="Lato"/>
            </a:endParaRPr>
          </a:p>
          <a:p>
            <a:pPr indent="-323850" lvl="1" marL="914400" rtl="0" algn="l">
              <a:lnSpc>
                <a:spcPct val="115000"/>
              </a:lnSpc>
              <a:spcBef>
                <a:spcPts val="0"/>
              </a:spcBef>
              <a:spcAft>
                <a:spcPts val="0"/>
              </a:spcAft>
              <a:buSzPts val="1500"/>
              <a:buFont typeface="Lato"/>
              <a:buChar char="○"/>
            </a:pPr>
            <a:r>
              <a:rPr b="1" lang="en" sz="1500">
                <a:highlight>
                  <a:schemeClr val="lt1"/>
                </a:highlight>
                <a:latin typeface="Lato"/>
                <a:ea typeface="Lato"/>
                <a:cs typeface="Lato"/>
                <a:sym typeface="Lato"/>
              </a:rPr>
              <a:t>Class imbalance</a:t>
            </a:r>
            <a:r>
              <a:rPr lang="en" sz="1500">
                <a:highlight>
                  <a:schemeClr val="lt1"/>
                </a:highlight>
                <a:latin typeface="Lato"/>
                <a:ea typeface="Lato"/>
                <a:cs typeface="Lato"/>
                <a:sym typeface="Lato"/>
              </a:rPr>
              <a:t> across different ESG categories</a:t>
            </a:r>
            <a:endParaRPr b="1" sz="1500">
              <a:highlight>
                <a:srgbClr val="FFFFFF"/>
              </a:highlight>
              <a:latin typeface="Lato"/>
              <a:ea typeface="Lato"/>
              <a:cs typeface="Lato"/>
              <a:sym typeface="Lato"/>
            </a:endParaRPr>
          </a:p>
          <a:p>
            <a:pPr indent="-323850" lvl="1" marL="914400" rtl="0" algn="l">
              <a:lnSpc>
                <a:spcPct val="115000"/>
              </a:lnSpc>
              <a:spcBef>
                <a:spcPts val="0"/>
              </a:spcBef>
              <a:spcAft>
                <a:spcPts val="0"/>
              </a:spcAft>
              <a:buSzPts val="1500"/>
              <a:buFont typeface="Lato"/>
              <a:buChar char="○"/>
            </a:pPr>
            <a:r>
              <a:rPr b="1" lang="en" sz="1500">
                <a:highlight>
                  <a:srgbClr val="FFFFFF"/>
                </a:highlight>
                <a:latin typeface="Lato"/>
                <a:ea typeface="Lato"/>
                <a:cs typeface="Lato"/>
                <a:sym typeface="Lato"/>
              </a:rPr>
              <a:t>Manual labeling</a:t>
            </a:r>
            <a:r>
              <a:rPr lang="en" sz="1500">
                <a:highlight>
                  <a:srgbClr val="FFFFFF"/>
                </a:highlight>
                <a:latin typeface="Lato"/>
                <a:ea typeface="Lato"/>
                <a:cs typeface="Lato"/>
                <a:sym typeface="Lato"/>
              </a:rPr>
              <a:t> by domain experts restricts the volume of training data</a:t>
            </a:r>
            <a:endParaRPr sz="1300">
              <a:highlight>
                <a:srgbClr val="FFFFFF"/>
              </a:highlight>
              <a:latin typeface="Lato"/>
              <a:ea typeface="Lato"/>
              <a:cs typeface="Lato"/>
              <a:sym typeface="Lato"/>
            </a:endParaRPr>
          </a:p>
        </p:txBody>
      </p:sp>
      <p:pic>
        <p:nvPicPr>
          <p:cNvPr id="103" name="Google Shape;103;p17"/>
          <p:cNvPicPr preferRelativeResize="0"/>
          <p:nvPr/>
        </p:nvPicPr>
        <p:blipFill>
          <a:blip r:embed="rId3">
            <a:alphaModFix/>
          </a:blip>
          <a:stretch>
            <a:fillRect/>
          </a:stretch>
        </p:blipFill>
        <p:spPr>
          <a:xfrm>
            <a:off x="6492900" y="76450"/>
            <a:ext cx="2599950" cy="571350"/>
          </a:xfrm>
          <a:prstGeom prst="rect">
            <a:avLst/>
          </a:prstGeom>
          <a:noFill/>
          <a:ln>
            <a:noFill/>
          </a:ln>
        </p:spPr>
      </p:pic>
      <p:pic>
        <p:nvPicPr>
          <p:cNvPr id="104" name="Google Shape;104;p17"/>
          <p:cNvPicPr preferRelativeResize="0"/>
          <p:nvPr/>
        </p:nvPicPr>
        <p:blipFill rotWithShape="1">
          <a:blip r:embed="rId4">
            <a:alphaModFix/>
          </a:blip>
          <a:srcRect b="27029" l="19929" r="19346" t="16267"/>
          <a:stretch/>
        </p:blipFill>
        <p:spPr>
          <a:xfrm>
            <a:off x="5990500" y="0"/>
            <a:ext cx="560870" cy="571350"/>
          </a:xfrm>
          <a:prstGeom prst="rect">
            <a:avLst/>
          </a:prstGeom>
          <a:noFill/>
          <a:ln>
            <a:noFill/>
          </a:ln>
        </p:spPr>
      </p:pic>
      <p:pic>
        <p:nvPicPr>
          <p:cNvPr id="105" name="Google Shape;105;p17"/>
          <p:cNvPicPr preferRelativeResize="0"/>
          <p:nvPr/>
        </p:nvPicPr>
        <p:blipFill>
          <a:blip r:embed="rId5">
            <a:alphaModFix/>
          </a:blip>
          <a:stretch>
            <a:fillRect/>
          </a:stretch>
        </p:blipFill>
        <p:spPr>
          <a:xfrm>
            <a:off x="6142700" y="724000"/>
            <a:ext cx="2392600" cy="4320450"/>
          </a:xfrm>
          <a:prstGeom prst="rect">
            <a:avLst/>
          </a:prstGeom>
          <a:noFill/>
          <a:ln>
            <a:noFill/>
          </a:ln>
        </p:spPr>
      </p:pic>
      <p:cxnSp>
        <p:nvCxnSpPr>
          <p:cNvPr id="106" name="Google Shape;106;p17"/>
          <p:cNvCxnSpPr/>
          <p:nvPr/>
        </p:nvCxnSpPr>
        <p:spPr>
          <a:xfrm flipH="1">
            <a:off x="8547125" y="3671850"/>
            <a:ext cx="228600" cy="66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339025"/>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Technical Approach</a:t>
            </a:r>
            <a:endParaRPr/>
          </a:p>
        </p:txBody>
      </p:sp>
      <p:sp>
        <p:nvSpPr>
          <p:cNvPr id="112" name="Google Shape;112;p18"/>
          <p:cNvSpPr txBox="1"/>
          <p:nvPr/>
        </p:nvSpPr>
        <p:spPr>
          <a:xfrm>
            <a:off x="486200" y="1029000"/>
            <a:ext cx="8459100" cy="36978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t/>
            </a:r>
            <a:endParaRPr sz="1100">
              <a:highlight>
                <a:srgbClr val="FFFFFF"/>
              </a:highlight>
              <a:latin typeface="Helvetica"/>
              <a:ea typeface="Helvetica"/>
              <a:cs typeface="Helvetica"/>
              <a:sym typeface="Helvetica"/>
            </a:endParaRPr>
          </a:p>
          <a:p>
            <a:pPr indent="0" lvl="0" marL="0" rtl="0" algn="l">
              <a:lnSpc>
                <a:spcPct val="115000"/>
              </a:lnSpc>
              <a:spcBef>
                <a:spcPts val="0"/>
              </a:spcBef>
              <a:spcAft>
                <a:spcPts val="0"/>
              </a:spcAft>
              <a:buNone/>
            </a:pPr>
            <a:r>
              <a:t/>
            </a:r>
            <a:endParaRPr sz="1100">
              <a:highlight>
                <a:srgbClr val="FFFFFF"/>
              </a:highlight>
              <a:latin typeface="Helvetica"/>
              <a:ea typeface="Helvetica"/>
              <a:cs typeface="Helvetica"/>
              <a:sym typeface="Helvetica"/>
            </a:endParaRPr>
          </a:p>
        </p:txBody>
      </p:sp>
      <p:sp>
        <p:nvSpPr>
          <p:cNvPr id="113" name="Google Shape;113;p18"/>
          <p:cNvSpPr/>
          <p:nvPr/>
        </p:nvSpPr>
        <p:spPr>
          <a:xfrm rot="-5400000">
            <a:off x="2244425" y="2354550"/>
            <a:ext cx="1764300" cy="449400"/>
          </a:xfrm>
          <a:prstGeom prst="roundRect">
            <a:avLst>
              <a:gd fmla="val 16667" name="adj"/>
            </a:avLst>
          </a:prstGeom>
          <a:solidFill>
            <a:srgbClr val="274E1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Predicted</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 ESG</a:t>
            </a:r>
            <a:endParaRPr sz="1100">
              <a:solidFill>
                <a:srgbClr val="FFFFFF"/>
              </a:solidFill>
              <a:latin typeface="Roboto"/>
              <a:ea typeface="Roboto"/>
              <a:cs typeface="Roboto"/>
              <a:sym typeface="Roboto"/>
            </a:endParaRPr>
          </a:p>
        </p:txBody>
      </p:sp>
      <p:sp>
        <p:nvSpPr>
          <p:cNvPr id="114" name="Google Shape;114;p18"/>
          <p:cNvSpPr/>
          <p:nvPr/>
        </p:nvSpPr>
        <p:spPr>
          <a:xfrm>
            <a:off x="6925375" y="1540800"/>
            <a:ext cx="1801800" cy="441900"/>
          </a:xfrm>
          <a:prstGeom prst="roundRect">
            <a:avLst>
              <a:gd fmla="val 16667" name="adj"/>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rPr>
              <a:t>Business Model &amp; Innovation</a:t>
            </a:r>
            <a:endParaRPr sz="1100">
              <a:solidFill>
                <a:schemeClr val="lt1"/>
              </a:solidFill>
              <a:latin typeface="Roboto"/>
              <a:ea typeface="Roboto"/>
              <a:cs typeface="Roboto"/>
              <a:sym typeface="Roboto"/>
            </a:endParaRPr>
          </a:p>
        </p:txBody>
      </p:sp>
      <p:sp>
        <p:nvSpPr>
          <p:cNvPr id="115" name="Google Shape;115;p18"/>
          <p:cNvSpPr/>
          <p:nvPr/>
        </p:nvSpPr>
        <p:spPr>
          <a:xfrm>
            <a:off x="4127725" y="1670900"/>
            <a:ext cx="1718400" cy="1972500"/>
          </a:xfrm>
          <a:prstGeom prst="roundRect">
            <a:avLst>
              <a:gd fmla="val 16667" name="adj"/>
            </a:avLst>
          </a:prstGeom>
          <a:solidFill>
            <a:srgbClr val="38761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lt1"/>
              </a:solidFill>
            </a:endParaRPr>
          </a:p>
          <a:p>
            <a:pPr indent="0" lvl="0" marL="0" rtl="0" algn="ctr">
              <a:spcBef>
                <a:spcPts val="0"/>
              </a:spcBef>
              <a:spcAft>
                <a:spcPts val="0"/>
              </a:spcAft>
              <a:buNone/>
            </a:pPr>
            <a:r>
              <a:rPr b="1" lang="en" sz="900">
                <a:solidFill>
                  <a:schemeClr val="lt1"/>
                </a:solidFill>
              </a:rPr>
              <a:t>26 Child Labels</a:t>
            </a:r>
            <a:endParaRPr b="1" sz="900">
              <a:solidFill>
                <a:schemeClr val="lt1"/>
              </a:solidFill>
            </a:endParaRPr>
          </a:p>
          <a:p>
            <a:pPr indent="0" lvl="0" marL="0" rtl="0" algn="ctr">
              <a:spcBef>
                <a:spcPts val="0"/>
              </a:spcBef>
              <a:spcAft>
                <a:spcPts val="0"/>
              </a:spcAft>
              <a:buNone/>
            </a:pPr>
            <a:r>
              <a:t/>
            </a:r>
            <a:endParaRPr b="1" sz="900">
              <a:solidFill>
                <a:schemeClr val="lt1"/>
              </a:solidFill>
            </a:endParaRPr>
          </a:p>
          <a:p>
            <a:pPr indent="0" lvl="0" marL="0" rtl="0" algn="l">
              <a:spcBef>
                <a:spcPts val="0"/>
              </a:spcBef>
              <a:spcAft>
                <a:spcPts val="0"/>
              </a:spcAft>
              <a:buNone/>
            </a:pPr>
            <a:r>
              <a:rPr lang="en" sz="700">
                <a:solidFill>
                  <a:schemeClr val="lt1"/>
                </a:solidFill>
              </a:rPr>
              <a:t>Access &amp; Affordability</a:t>
            </a:r>
            <a:endParaRPr sz="700">
              <a:solidFill>
                <a:schemeClr val="lt1"/>
              </a:solidFill>
            </a:endParaRPr>
          </a:p>
          <a:p>
            <a:pPr indent="0" lvl="0" marL="0" rtl="0" algn="l">
              <a:spcBef>
                <a:spcPts val="0"/>
              </a:spcBef>
              <a:spcAft>
                <a:spcPts val="0"/>
              </a:spcAft>
              <a:buNone/>
            </a:pPr>
            <a:r>
              <a:rPr lang="en" sz="700">
                <a:solidFill>
                  <a:schemeClr val="lt1"/>
                </a:solidFill>
              </a:rPr>
              <a:t>Business Ethics</a:t>
            </a:r>
            <a:endParaRPr sz="700">
              <a:solidFill>
                <a:schemeClr val="lt1"/>
              </a:solidFill>
            </a:endParaRPr>
          </a:p>
          <a:p>
            <a:pPr indent="0" lvl="0" marL="0" rtl="0" algn="l">
              <a:spcBef>
                <a:spcPts val="0"/>
              </a:spcBef>
              <a:spcAft>
                <a:spcPts val="0"/>
              </a:spcAft>
              <a:buNone/>
            </a:pPr>
            <a:r>
              <a:rPr lang="en" sz="700">
                <a:solidFill>
                  <a:schemeClr val="lt1"/>
                </a:solidFill>
              </a:rPr>
              <a:t>Business Model Resilience</a:t>
            </a:r>
            <a:endParaRPr sz="700">
              <a:solidFill>
                <a:schemeClr val="lt1"/>
              </a:solidFill>
            </a:endParaRPr>
          </a:p>
          <a:p>
            <a:pPr indent="0" lvl="0" marL="0" rtl="0" algn="l">
              <a:spcBef>
                <a:spcPts val="0"/>
              </a:spcBef>
              <a:spcAft>
                <a:spcPts val="0"/>
              </a:spcAft>
              <a:buNone/>
            </a:pPr>
            <a:r>
              <a:rPr lang="en" sz="700">
                <a:solidFill>
                  <a:schemeClr val="lt1"/>
                </a:solidFill>
              </a:rPr>
              <a:t>Competitive Behavior</a:t>
            </a:r>
            <a:endParaRPr sz="700">
              <a:solidFill>
                <a:schemeClr val="lt1"/>
              </a:solidFill>
            </a:endParaRPr>
          </a:p>
          <a:p>
            <a:pPr indent="0" lvl="0" marL="0" rtl="0" algn="l">
              <a:spcBef>
                <a:spcPts val="0"/>
              </a:spcBef>
              <a:spcAft>
                <a:spcPts val="0"/>
              </a:spcAft>
              <a:buNone/>
            </a:pPr>
            <a:r>
              <a:rPr lang="en" sz="700">
                <a:solidFill>
                  <a:schemeClr val="lt1"/>
                </a:solidFill>
              </a:rPr>
              <a:t>Critical Incident Risk Management</a:t>
            </a:r>
            <a:endParaRPr sz="700">
              <a:solidFill>
                <a:schemeClr val="lt1"/>
              </a:solidFill>
            </a:endParaRPr>
          </a:p>
          <a:p>
            <a:pPr indent="0" lvl="0" marL="0" rtl="0" algn="l">
              <a:spcBef>
                <a:spcPts val="0"/>
              </a:spcBef>
              <a:spcAft>
                <a:spcPts val="0"/>
              </a:spcAft>
              <a:buNone/>
            </a:pPr>
            <a:r>
              <a:rPr lang="en" sz="700">
                <a:solidFill>
                  <a:schemeClr val="lt1"/>
                </a:solidFill>
              </a:rPr>
              <a:t>Customer Privacy</a:t>
            </a:r>
            <a:endParaRPr sz="700">
              <a:solidFill>
                <a:schemeClr val="lt1"/>
              </a:solidFill>
            </a:endParaRPr>
          </a:p>
          <a:p>
            <a:pPr indent="0" lvl="0" marL="0" rtl="0" algn="l">
              <a:spcBef>
                <a:spcPts val="0"/>
              </a:spcBef>
              <a:spcAft>
                <a:spcPts val="0"/>
              </a:spcAft>
              <a:buNone/>
            </a:pPr>
            <a:r>
              <a:rPr lang="en" sz="700">
                <a:solidFill>
                  <a:schemeClr val="lt1"/>
                </a:solidFill>
              </a:rPr>
              <a:t>Customer Welfare</a:t>
            </a:r>
            <a:endParaRPr sz="700">
              <a:solidFill>
                <a:schemeClr val="lt1"/>
              </a:solidFill>
            </a:endParaRPr>
          </a:p>
          <a:p>
            <a:pPr indent="0" lvl="0" marL="0" rtl="0" algn="l">
              <a:spcBef>
                <a:spcPts val="0"/>
              </a:spcBef>
              <a:spcAft>
                <a:spcPts val="0"/>
              </a:spcAft>
              <a:buNone/>
            </a:pPr>
            <a:r>
              <a:rPr lang="en" sz="700">
                <a:solidFill>
                  <a:schemeClr val="lt1"/>
                </a:solidFill>
              </a:rPr>
              <a:t>Data Security</a:t>
            </a:r>
            <a:endParaRPr sz="700">
              <a:solidFill>
                <a:schemeClr val="lt1"/>
              </a:solidFill>
            </a:endParaRPr>
          </a:p>
          <a:p>
            <a:pPr indent="0" lvl="0" marL="0" rtl="0" algn="l">
              <a:spcBef>
                <a:spcPts val="0"/>
              </a:spcBef>
              <a:spcAft>
                <a:spcPts val="0"/>
              </a:spcAft>
              <a:buNone/>
            </a:pPr>
            <a:r>
              <a:rPr lang="en" sz="700">
                <a:solidFill>
                  <a:schemeClr val="lt1"/>
                </a:solidFill>
              </a:rPr>
              <a:t>Ecological Impacts</a:t>
            </a:r>
            <a:endParaRPr sz="700">
              <a:solidFill>
                <a:schemeClr val="lt1"/>
              </a:solidFill>
            </a:endParaRPr>
          </a:p>
          <a:p>
            <a:pPr indent="0" lvl="0" marL="0" rtl="0" algn="l">
              <a:spcBef>
                <a:spcPts val="0"/>
              </a:spcBef>
              <a:spcAft>
                <a:spcPts val="0"/>
              </a:spcAft>
              <a:buNone/>
            </a:pPr>
            <a:r>
              <a:rPr lang="en" sz="700">
                <a:solidFill>
                  <a:schemeClr val="lt1"/>
                </a:solidFill>
              </a:rPr>
              <a:t>Employee Engagement Diversity &amp; Inclusion</a:t>
            </a:r>
            <a:endParaRPr sz="700">
              <a:solidFill>
                <a:schemeClr val="lt1"/>
              </a:solidFill>
            </a:endParaRPr>
          </a:p>
          <a:p>
            <a:pPr indent="0" lvl="0" marL="0" rtl="0" algn="l">
              <a:spcBef>
                <a:spcPts val="0"/>
              </a:spcBef>
              <a:spcAft>
                <a:spcPts val="0"/>
              </a:spcAft>
              <a:buNone/>
            </a:pPr>
            <a:r>
              <a:rPr lang="en" sz="700">
                <a:solidFill>
                  <a:schemeClr val="lt1"/>
                </a:solidFill>
              </a:rPr>
              <a:t>…</a:t>
            </a:r>
            <a:endParaRPr sz="1100">
              <a:solidFill>
                <a:schemeClr val="lt1"/>
              </a:solidFill>
              <a:latin typeface="Roboto"/>
              <a:ea typeface="Roboto"/>
              <a:cs typeface="Roboto"/>
              <a:sym typeface="Roboto"/>
            </a:endParaRPr>
          </a:p>
        </p:txBody>
      </p:sp>
      <p:cxnSp>
        <p:nvCxnSpPr>
          <p:cNvPr id="116" name="Google Shape;116;p18"/>
          <p:cNvCxnSpPr/>
          <p:nvPr/>
        </p:nvCxnSpPr>
        <p:spPr>
          <a:xfrm flipH="1">
            <a:off x="3380700" y="2220925"/>
            <a:ext cx="717600" cy="4785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17" name="Google Shape;117;p18"/>
          <p:cNvCxnSpPr/>
          <p:nvPr/>
        </p:nvCxnSpPr>
        <p:spPr>
          <a:xfrm rot="10800000">
            <a:off x="3350575" y="2699375"/>
            <a:ext cx="785100" cy="4710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118" name="Google Shape;118;p18"/>
          <p:cNvSpPr/>
          <p:nvPr/>
        </p:nvSpPr>
        <p:spPr>
          <a:xfrm>
            <a:off x="6925375" y="2047413"/>
            <a:ext cx="1801800" cy="441900"/>
          </a:xfrm>
          <a:prstGeom prst="roundRect">
            <a:avLst>
              <a:gd fmla="val 16667" name="adj"/>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rPr>
              <a:t>Environment</a:t>
            </a:r>
            <a:endParaRPr sz="1100">
              <a:solidFill>
                <a:schemeClr val="lt1"/>
              </a:solidFill>
              <a:latin typeface="Roboto"/>
              <a:ea typeface="Roboto"/>
              <a:cs typeface="Roboto"/>
              <a:sym typeface="Roboto"/>
            </a:endParaRPr>
          </a:p>
        </p:txBody>
      </p:sp>
      <p:sp>
        <p:nvSpPr>
          <p:cNvPr id="119" name="Google Shape;119;p18"/>
          <p:cNvSpPr/>
          <p:nvPr/>
        </p:nvSpPr>
        <p:spPr>
          <a:xfrm>
            <a:off x="6925375" y="2554054"/>
            <a:ext cx="1801800" cy="441900"/>
          </a:xfrm>
          <a:prstGeom prst="roundRect">
            <a:avLst>
              <a:gd fmla="val 16667" name="adj"/>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rPr>
              <a:t>Human Capital</a:t>
            </a:r>
            <a:endParaRPr sz="1100">
              <a:solidFill>
                <a:schemeClr val="lt1"/>
              </a:solidFill>
              <a:latin typeface="Roboto"/>
              <a:ea typeface="Roboto"/>
              <a:cs typeface="Roboto"/>
              <a:sym typeface="Roboto"/>
            </a:endParaRPr>
          </a:p>
        </p:txBody>
      </p:sp>
      <p:sp>
        <p:nvSpPr>
          <p:cNvPr id="120" name="Google Shape;120;p18"/>
          <p:cNvSpPr/>
          <p:nvPr/>
        </p:nvSpPr>
        <p:spPr>
          <a:xfrm>
            <a:off x="6925375" y="3060681"/>
            <a:ext cx="1801800" cy="441900"/>
          </a:xfrm>
          <a:prstGeom prst="roundRect">
            <a:avLst>
              <a:gd fmla="val 16667" name="adj"/>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rPr>
              <a:t>Leadership &amp; Governance</a:t>
            </a:r>
            <a:endParaRPr sz="1100">
              <a:solidFill>
                <a:schemeClr val="lt1"/>
              </a:solidFill>
              <a:latin typeface="Roboto"/>
              <a:ea typeface="Roboto"/>
              <a:cs typeface="Roboto"/>
              <a:sym typeface="Roboto"/>
            </a:endParaRPr>
          </a:p>
        </p:txBody>
      </p:sp>
      <p:sp>
        <p:nvSpPr>
          <p:cNvPr id="121" name="Google Shape;121;p18"/>
          <p:cNvSpPr/>
          <p:nvPr/>
        </p:nvSpPr>
        <p:spPr>
          <a:xfrm>
            <a:off x="6925375" y="3567284"/>
            <a:ext cx="1801800" cy="441900"/>
          </a:xfrm>
          <a:prstGeom prst="roundRect">
            <a:avLst>
              <a:gd fmla="val 16667" name="adj"/>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rPr>
              <a:t>Social Capital</a:t>
            </a:r>
            <a:endParaRPr sz="1100">
              <a:solidFill>
                <a:schemeClr val="lt1"/>
              </a:solidFill>
              <a:latin typeface="Roboto"/>
              <a:ea typeface="Roboto"/>
              <a:cs typeface="Roboto"/>
              <a:sym typeface="Roboto"/>
            </a:endParaRPr>
          </a:p>
        </p:txBody>
      </p:sp>
      <p:cxnSp>
        <p:nvCxnSpPr>
          <p:cNvPr id="122" name="Google Shape;122;p18"/>
          <p:cNvCxnSpPr>
            <a:stCxn id="114" idx="1"/>
            <a:endCxn id="115" idx="3"/>
          </p:cNvCxnSpPr>
          <p:nvPr/>
        </p:nvCxnSpPr>
        <p:spPr>
          <a:xfrm flipH="1">
            <a:off x="5846275" y="1761750"/>
            <a:ext cx="1079100" cy="895500"/>
          </a:xfrm>
          <a:prstGeom prst="bentConnector3">
            <a:avLst>
              <a:gd fmla="val 50007" name="adj1"/>
            </a:avLst>
          </a:prstGeom>
          <a:noFill/>
          <a:ln cap="flat" cmpd="sng" w="9525">
            <a:solidFill>
              <a:srgbClr val="C2C2C2"/>
            </a:solidFill>
            <a:prstDash val="solid"/>
            <a:round/>
            <a:headEnd len="sm" w="sm" type="none"/>
            <a:tailEnd len="sm" w="sm" type="none"/>
          </a:ln>
        </p:spPr>
      </p:cxnSp>
      <p:cxnSp>
        <p:nvCxnSpPr>
          <p:cNvPr id="123" name="Google Shape;123;p18"/>
          <p:cNvCxnSpPr>
            <a:stCxn id="121" idx="1"/>
            <a:endCxn id="115" idx="3"/>
          </p:cNvCxnSpPr>
          <p:nvPr/>
        </p:nvCxnSpPr>
        <p:spPr>
          <a:xfrm rot="10800000">
            <a:off x="5846275" y="2657234"/>
            <a:ext cx="1079100" cy="1131000"/>
          </a:xfrm>
          <a:prstGeom prst="bentConnector3">
            <a:avLst>
              <a:gd fmla="val 50007" name="adj1"/>
            </a:avLst>
          </a:prstGeom>
          <a:noFill/>
          <a:ln cap="flat" cmpd="sng" w="9525">
            <a:solidFill>
              <a:srgbClr val="C2C2C2"/>
            </a:solidFill>
            <a:prstDash val="solid"/>
            <a:round/>
            <a:headEnd len="sm" w="sm" type="none"/>
            <a:tailEnd len="sm" w="sm" type="none"/>
          </a:ln>
        </p:spPr>
      </p:cxnSp>
      <p:sp>
        <p:nvSpPr>
          <p:cNvPr id="124" name="Google Shape;124;p18"/>
          <p:cNvSpPr/>
          <p:nvPr/>
        </p:nvSpPr>
        <p:spPr>
          <a:xfrm>
            <a:off x="5587000" y="1065650"/>
            <a:ext cx="1839100" cy="441900"/>
          </a:xfrm>
          <a:prstGeom prst="flowChartInputOutpu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Lato"/>
                <a:ea typeface="Lato"/>
                <a:cs typeface="Lato"/>
                <a:sym typeface="Lato"/>
              </a:rPr>
              <a:t>Grouping</a:t>
            </a:r>
            <a:endParaRPr b="1" sz="800">
              <a:solidFill>
                <a:schemeClr val="lt1"/>
              </a:solidFill>
              <a:latin typeface="Lato"/>
              <a:ea typeface="Lato"/>
              <a:cs typeface="Lato"/>
              <a:sym typeface="Lato"/>
            </a:endParaRPr>
          </a:p>
        </p:txBody>
      </p:sp>
      <p:sp>
        <p:nvSpPr>
          <p:cNvPr id="125" name="Google Shape;125;p18"/>
          <p:cNvSpPr/>
          <p:nvPr/>
        </p:nvSpPr>
        <p:spPr>
          <a:xfrm>
            <a:off x="3363125" y="1065650"/>
            <a:ext cx="1923300" cy="441900"/>
          </a:xfrm>
          <a:prstGeom prst="flowChartInputOutpu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Lato"/>
                <a:ea typeface="Lato"/>
                <a:cs typeface="Lato"/>
                <a:sym typeface="Lato"/>
              </a:rPr>
              <a:t>Universal Sentence Encoder</a:t>
            </a:r>
            <a:endParaRPr b="1" sz="800">
              <a:solidFill>
                <a:schemeClr val="lt1"/>
              </a:solidFill>
              <a:latin typeface="Lato"/>
              <a:ea typeface="Lato"/>
              <a:cs typeface="Lato"/>
              <a:sym typeface="Lato"/>
            </a:endParaRPr>
          </a:p>
        </p:txBody>
      </p:sp>
      <p:pic>
        <p:nvPicPr>
          <p:cNvPr id="126" name="Google Shape;126;p18"/>
          <p:cNvPicPr preferRelativeResize="0"/>
          <p:nvPr/>
        </p:nvPicPr>
        <p:blipFill>
          <a:blip r:embed="rId3">
            <a:alphaModFix/>
          </a:blip>
          <a:stretch>
            <a:fillRect/>
          </a:stretch>
        </p:blipFill>
        <p:spPr>
          <a:xfrm>
            <a:off x="6492900" y="76450"/>
            <a:ext cx="2599950" cy="571350"/>
          </a:xfrm>
          <a:prstGeom prst="rect">
            <a:avLst/>
          </a:prstGeom>
          <a:noFill/>
          <a:ln>
            <a:noFill/>
          </a:ln>
        </p:spPr>
      </p:pic>
      <p:pic>
        <p:nvPicPr>
          <p:cNvPr id="127" name="Google Shape;127;p18"/>
          <p:cNvPicPr preferRelativeResize="0"/>
          <p:nvPr/>
        </p:nvPicPr>
        <p:blipFill rotWithShape="1">
          <a:blip r:embed="rId4">
            <a:alphaModFix/>
          </a:blip>
          <a:srcRect b="27029" l="19929" r="19346" t="16267"/>
          <a:stretch/>
        </p:blipFill>
        <p:spPr>
          <a:xfrm>
            <a:off x="5990500" y="0"/>
            <a:ext cx="560870" cy="571350"/>
          </a:xfrm>
          <a:prstGeom prst="rect">
            <a:avLst/>
          </a:prstGeom>
          <a:noFill/>
          <a:ln>
            <a:noFill/>
          </a:ln>
        </p:spPr>
      </p:pic>
      <p:sp>
        <p:nvSpPr>
          <p:cNvPr id="128" name="Google Shape;128;p18"/>
          <p:cNvSpPr/>
          <p:nvPr/>
        </p:nvSpPr>
        <p:spPr>
          <a:xfrm>
            <a:off x="149275" y="3098500"/>
            <a:ext cx="1188600" cy="725100"/>
          </a:xfrm>
          <a:prstGeom prst="roundRect">
            <a:avLst>
              <a:gd fmla="val 16667"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Lato"/>
                <a:ea typeface="Lato"/>
                <a:cs typeface="Lato"/>
                <a:sym typeface="Lato"/>
              </a:rPr>
              <a:t>Text from Reports</a:t>
            </a:r>
            <a:endParaRPr sz="1000">
              <a:solidFill>
                <a:srgbClr val="FFFFFF"/>
              </a:solidFill>
              <a:latin typeface="Lato"/>
              <a:ea typeface="Lato"/>
              <a:cs typeface="Lato"/>
              <a:sym typeface="Lato"/>
            </a:endParaRPr>
          </a:p>
        </p:txBody>
      </p:sp>
      <p:sp>
        <p:nvSpPr>
          <p:cNvPr id="129" name="Google Shape;129;p18"/>
          <p:cNvSpPr/>
          <p:nvPr/>
        </p:nvSpPr>
        <p:spPr>
          <a:xfrm rot="-5400000">
            <a:off x="2444825" y="4140600"/>
            <a:ext cx="1363500" cy="449400"/>
          </a:xfrm>
          <a:prstGeom prst="roundRect">
            <a:avLst>
              <a:gd fmla="val 16667"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Predicted  </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Non - ESG</a:t>
            </a:r>
            <a:endParaRPr sz="1100">
              <a:solidFill>
                <a:srgbClr val="FFFFFF"/>
              </a:solidFill>
              <a:latin typeface="Roboto"/>
              <a:ea typeface="Roboto"/>
              <a:cs typeface="Roboto"/>
              <a:sym typeface="Roboto"/>
            </a:endParaRPr>
          </a:p>
        </p:txBody>
      </p:sp>
      <p:sp>
        <p:nvSpPr>
          <p:cNvPr id="130" name="Google Shape;130;p18"/>
          <p:cNvSpPr/>
          <p:nvPr/>
        </p:nvSpPr>
        <p:spPr>
          <a:xfrm>
            <a:off x="1139250" y="1065650"/>
            <a:ext cx="1923300" cy="441900"/>
          </a:xfrm>
          <a:prstGeom prst="flowChartInputOutpu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Lato"/>
                <a:ea typeface="Lato"/>
                <a:cs typeface="Lato"/>
                <a:sym typeface="Lato"/>
              </a:rPr>
              <a:t>BERT</a:t>
            </a:r>
            <a:endParaRPr b="1" sz="800">
              <a:solidFill>
                <a:schemeClr val="lt1"/>
              </a:solidFill>
              <a:latin typeface="Lato"/>
              <a:ea typeface="Lato"/>
              <a:cs typeface="Lato"/>
              <a:sym typeface="Lato"/>
            </a:endParaRPr>
          </a:p>
        </p:txBody>
      </p:sp>
      <p:cxnSp>
        <p:nvCxnSpPr>
          <p:cNvPr id="131" name="Google Shape;131;p18"/>
          <p:cNvCxnSpPr>
            <a:stCxn id="113" idx="0"/>
            <a:endCxn id="128" idx="3"/>
          </p:cNvCxnSpPr>
          <p:nvPr/>
        </p:nvCxnSpPr>
        <p:spPr>
          <a:xfrm flipH="1">
            <a:off x="1337975" y="2579250"/>
            <a:ext cx="1563900" cy="881700"/>
          </a:xfrm>
          <a:prstGeom prst="bentConnector3">
            <a:avLst>
              <a:gd fmla="val 50003" name="adj1"/>
            </a:avLst>
          </a:prstGeom>
          <a:noFill/>
          <a:ln cap="flat" cmpd="sng" w="9525">
            <a:solidFill>
              <a:srgbClr val="C2C2C2"/>
            </a:solidFill>
            <a:prstDash val="solid"/>
            <a:round/>
            <a:headEnd len="sm" w="sm" type="none"/>
            <a:tailEnd len="sm" w="sm" type="none"/>
          </a:ln>
        </p:spPr>
      </p:cxnSp>
      <p:cxnSp>
        <p:nvCxnSpPr>
          <p:cNvPr id="132" name="Google Shape;132;p18"/>
          <p:cNvCxnSpPr>
            <a:stCxn id="129" idx="0"/>
            <a:endCxn id="128" idx="3"/>
          </p:cNvCxnSpPr>
          <p:nvPr/>
        </p:nvCxnSpPr>
        <p:spPr>
          <a:xfrm rot="10800000">
            <a:off x="1337975" y="3461100"/>
            <a:ext cx="1563900" cy="904200"/>
          </a:xfrm>
          <a:prstGeom prst="bentConnector3">
            <a:avLst>
              <a:gd fmla="val 50003"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a:t>
            </a:r>
            <a:endParaRPr/>
          </a:p>
        </p:txBody>
      </p:sp>
      <p:pic>
        <p:nvPicPr>
          <p:cNvPr id="138" name="Google Shape;138;p19"/>
          <p:cNvPicPr preferRelativeResize="0"/>
          <p:nvPr/>
        </p:nvPicPr>
        <p:blipFill>
          <a:blip r:embed="rId3">
            <a:alphaModFix/>
          </a:blip>
          <a:stretch>
            <a:fillRect/>
          </a:stretch>
        </p:blipFill>
        <p:spPr>
          <a:xfrm>
            <a:off x="6492900" y="76450"/>
            <a:ext cx="2599950" cy="571350"/>
          </a:xfrm>
          <a:prstGeom prst="rect">
            <a:avLst/>
          </a:prstGeom>
          <a:noFill/>
          <a:ln>
            <a:noFill/>
          </a:ln>
        </p:spPr>
      </p:pic>
      <p:pic>
        <p:nvPicPr>
          <p:cNvPr id="139" name="Google Shape;139;p19"/>
          <p:cNvPicPr preferRelativeResize="0"/>
          <p:nvPr/>
        </p:nvPicPr>
        <p:blipFill rotWithShape="1">
          <a:blip r:embed="rId4">
            <a:alphaModFix/>
          </a:blip>
          <a:srcRect b="27029" l="19929" r="19346" t="16267"/>
          <a:stretch/>
        </p:blipFill>
        <p:spPr>
          <a:xfrm>
            <a:off x="5990500" y="0"/>
            <a:ext cx="560870" cy="571350"/>
          </a:xfrm>
          <a:prstGeom prst="rect">
            <a:avLst/>
          </a:prstGeom>
          <a:noFill/>
          <a:ln>
            <a:noFill/>
          </a:ln>
        </p:spPr>
      </p:pic>
      <p:sp>
        <p:nvSpPr>
          <p:cNvPr id="140" name="Google Shape;140;p19"/>
          <p:cNvSpPr/>
          <p:nvPr/>
        </p:nvSpPr>
        <p:spPr>
          <a:xfrm>
            <a:off x="388400" y="930575"/>
            <a:ext cx="2253900" cy="438600"/>
          </a:xfrm>
          <a:prstGeom prst="bevel">
            <a:avLst>
              <a:gd fmla="val 12500"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Stage 1 - Filtering</a:t>
            </a:r>
            <a:endParaRPr sz="1100">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(Binary: SASB or not)</a:t>
            </a:r>
            <a:endParaRPr sz="1100">
              <a:latin typeface="Lato"/>
              <a:ea typeface="Lato"/>
              <a:cs typeface="Lato"/>
              <a:sym typeface="Lato"/>
            </a:endParaRPr>
          </a:p>
        </p:txBody>
      </p:sp>
      <p:graphicFrame>
        <p:nvGraphicFramePr>
          <p:cNvPr id="141" name="Google Shape;141;p19"/>
          <p:cNvGraphicFramePr/>
          <p:nvPr/>
        </p:nvGraphicFramePr>
        <p:xfrm>
          <a:off x="0" y="1924325"/>
          <a:ext cx="3000000" cy="3000000"/>
        </p:xfrm>
        <a:graphic>
          <a:graphicData uri="http://schemas.openxmlformats.org/drawingml/2006/table">
            <a:tbl>
              <a:tblPr>
                <a:noFill/>
                <a:tableStyleId>{79CF8986-79CF-4433-A6C9-705F02A1E211}</a:tableStyleId>
              </a:tblPr>
              <a:tblGrid>
                <a:gridCol w="2674600"/>
                <a:gridCol w="547700"/>
                <a:gridCol w="547700"/>
                <a:gridCol w="547700"/>
                <a:gridCol w="547700"/>
              </a:tblGrid>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Pretrained model</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Accuracy</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Recall</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Precision</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F1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Rule-based</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FF00"/>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0.61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FF00"/>
                      </a:solidFill>
                      <a:prstDash val="solid"/>
                      <a:round/>
                      <a:headEnd len="sm" w="sm" type="none"/>
                      <a:tailEnd len="sm" w="sm" type="none"/>
                    </a:lnB>
                    <a:solidFill>
                      <a:srgbClr val="FF3030"/>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0.78</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FF00"/>
                      </a:solidFill>
                      <a:prstDash val="solid"/>
                      <a:round/>
                      <a:headEnd len="sm" w="sm" type="none"/>
                      <a:tailEnd len="sm" w="sm" type="none"/>
                    </a:lnB>
                    <a:solidFill>
                      <a:srgbClr val="FFA7A7"/>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0.61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FF00"/>
                      </a:solidFill>
                      <a:prstDash val="solid"/>
                      <a:round/>
                      <a:headEnd len="sm" w="sm" type="none"/>
                      <a:tailEnd len="sm" w="sm" type="none"/>
                    </a:lnB>
                    <a:solidFill>
                      <a:srgbClr val="FF3030"/>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0.54</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FF00"/>
                      </a:solidFill>
                      <a:prstDash val="solid"/>
                      <a:round/>
                      <a:headEnd len="sm" w="sm" type="none"/>
                      <a:tailEnd len="sm" w="sm" type="none"/>
                    </a:lnB>
                    <a:solidFill>
                      <a:srgbClr val="FF0000"/>
                    </a:solidFill>
                  </a:tcPr>
                </a:tc>
              </a:tr>
              <a:tr h="219225">
                <a:tc>
                  <a:txBody>
                    <a:bodyPr/>
                    <a:lstStyle/>
                    <a:p>
                      <a:pPr indent="0" lvl="0" marL="0" rtl="0" algn="l">
                        <a:lnSpc>
                          <a:spcPct val="100000"/>
                        </a:lnSpc>
                        <a:spcBef>
                          <a:spcPts val="0"/>
                        </a:spcBef>
                        <a:spcAft>
                          <a:spcPts val="0"/>
                        </a:spcAft>
                        <a:buNone/>
                      </a:pPr>
                      <a:r>
                        <a:rPr b="1" lang="en" sz="1000">
                          <a:latin typeface="Calibri"/>
                          <a:ea typeface="Calibri"/>
                          <a:cs typeface="Calibri"/>
                          <a:sym typeface="Calibri"/>
                        </a:rPr>
                        <a:t>bert_en_cased_L-12_H-768_A-12</a:t>
                      </a:r>
                      <a:endParaRPr b="1" sz="1000">
                        <a:latin typeface="Calibri"/>
                        <a:ea typeface="Calibri"/>
                        <a:cs typeface="Calibri"/>
                        <a:sym typeface="Calibri"/>
                      </a:endParaRPr>
                    </a:p>
                  </a:txBody>
                  <a:tcPr marT="0" marB="0" marR="28575" marL="28575" anchor="b">
                    <a:lnL cap="flat" cmpd="sng" w="9475">
                      <a:solidFill>
                        <a:srgbClr val="00FF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FF00"/>
                      </a:solidFill>
                      <a:prstDash val="solid"/>
                      <a:round/>
                      <a:headEnd len="sm" w="sm" type="none"/>
                      <a:tailEnd len="sm" w="sm" type="none"/>
                    </a:lnT>
                    <a:lnB cap="flat" cmpd="sng" w="9475">
                      <a:solidFill>
                        <a:srgbClr val="00FF00"/>
                      </a:solidFill>
                      <a:prstDash val="solid"/>
                      <a:round/>
                      <a:headEnd len="sm" w="sm" type="none"/>
                      <a:tailEnd len="sm" w="sm" type="none"/>
                    </a:lnB>
                    <a:solidFill>
                      <a:srgbClr val="83FF83"/>
                    </a:solidFill>
                  </a:tcPr>
                </a:tc>
                <a:tc>
                  <a:txBody>
                    <a:bodyPr/>
                    <a:lstStyle/>
                    <a:p>
                      <a:pPr indent="0" lvl="0" marL="0" rtl="0" algn="r">
                        <a:lnSpc>
                          <a:spcPct val="100000"/>
                        </a:lnSpc>
                        <a:spcBef>
                          <a:spcPts val="0"/>
                        </a:spcBef>
                        <a:spcAft>
                          <a:spcPts val="0"/>
                        </a:spcAft>
                        <a:buNone/>
                      </a:pPr>
                      <a:r>
                        <a:rPr b="1" lang="en" sz="1000">
                          <a:latin typeface="Calibri"/>
                          <a:ea typeface="Calibri"/>
                          <a:cs typeface="Calibri"/>
                          <a:sym typeface="Calibri"/>
                        </a:rPr>
                        <a:t>0.91</a:t>
                      </a:r>
                      <a:endParaRPr b="1"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FF00"/>
                      </a:solidFill>
                      <a:prstDash val="solid"/>
                      <a:round/>
                      <a:headEnd len="sm" w="sm" type="none"/>
                      <a:tailEnd len="sm" w="sm" type="none"/>
                    </a:lnT>
                    <a:lnB cap="flat" cmpd="sng" w="9475">
                      <a:solidFill>
                        <a:srgbClr val="00FF00"/>
                      </a:solidFill>
                      <a:prstDash val="solid"/>
                      <a:round/>
                      <a:headEnd len="sm" w="sm" type="none"/>
                      <a:tailEnd len="sm" w="sm" type="none"/>
                    </a:lnB>
                    <a:solidFill>
                      <a:srgbClr val="D1FFD1"/>
                    </a:solidFill>
                  </a:tcPr>
                </a:tc>
                <a:tc>
                  <a:txBody>
                    <a:bodyPr/>
                    <a:lstStyle/>
                    <a:p>
                      <a:pPr indent="0" lvl="0" marL="0" rtl="0" algn="r">
                        <a:lnSpc>
                          <a:spcPct val="100000"/>
                        </a:lnSpc>
                        <a:spcBef>
                          <a:spcPts val="0"/>
                        </a:spcBef>
                        <a:spcAft>
                          <a:spcPts val="0"/>
                        </a:spcAft>
                        <a:buNone/>
                      </a:pPr>
                      <a:r>
                        <a:rPr b="1" lang="en" sz="1000">
                          <a:latin typeface="Calibri"/>
                          <a:ea typeface="Calibri"/>
                          <a:cs typeface="Calibri"/>
                          <a:sym typeface="Calibri"/>
                        </a:rPr>
                        <a:t>0.90</a:t>
                      </a:r>
                      <a:endParaRPr b="1"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FF00"/>
                      </a:solidFill>
                      <a:prstDash val="solid"/>
                      <a:round/>
                      <a:headEnd len="sm" w="sm" type="none"/>
                      <a:tailEnd len="sm" w="sm" type="none"/>
                    </a:lnT>
                    <a:lnB cap="flat" cmpd="sng" w="9475">
                      <a:solidFill>
                        <a:srgbClr val="00FF00"/>
                      </a:solidFill>
                      <a:prstDash val="solid"/>
                      <a:round/>
                      <a:headEnd len="sm" w="sm" type="none"/>
                      <a:tailEnd len="sm" w="sm" type="none"/>
                    </a:lnB>
                    <a:solidFill>
                      <a:srgbClr val="FFF9F9"/>
                    </a:solidFill>
                  </a:tcPr>
                </a:tc>
                <a:tc>
                  <a:txBody>
                    <a:bodyPr/>
                    <a:lstStyle/>
                    <a:p>
                      <a:pPr indent="0" lvl="0" marL="0" rtl="0" algn="r">
                        <a:lnSpc>
                          <a:spcPct val="100000"/>
                        </a:lnSpc>
                        <a:spcBef>
                          <a:spcPts val="0"/>
                        </a:spcBef>
                        <a:spcAft>
                          <a:spcPts val="0"/>
                        </a:spcAft>
                        <a:buNone/>
                      </a:pPr>
                      <a:r>
                        <a:rPr b="1" lang="en" sz="1000">
                          <a:latin typeface="Calibri"/>
                          <a:ea typeface="Calibri"/>
                          <a:cs typeface="Calibri"/>
                          <a:sym typeface="Calibri"/>
                        </a:rPr>
                        <a:t>0.93</a:t>
                      </a:r>
                      <a:endParaRPr b="1"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FF00"/>
                      </a:solidFill>
                      <a:prstDash val="solid"/>
                      <a:round/>
                      <a:headEnd len="sm" w="sm" type="none"/>
                      <a:tailEnd len="sm" w="sm" type="none"/>
                    </a:lnT>
                    <a:lnB cap="flat" cmpd="sng" w="9475">
                      <a:solidFill>
                        <a:srgbClr val="00FF00"/>
                      </a:solidFill>
                      <a:prstDash val="solid"/>
                      <a:round/>
                      <a:headEnd len="sm" w="sm" type="none"/>
                      <a:tailEnd len="sm" w="sm" type="none"/>
                    </a:lnB>
                    <a:solidFill>
                      <a:srgbClr val="54FF54"/>
                    </a:solidFill>
                  </a:tcPr>
                </a:tc>
                <a:tc>
                  <a:txBody>
                    <a:bodyPr/>
                    <a:lstStyle/>
                    <a:p>
                      <a:pPr indent="0" lvl="0" marL="0" rtl="0" algn="r">
                        <a:lnSpc>
                          <a:spcPct val="100000"/>
                        </a:lnSpc>
                        <a:spcBef>
                          <a:spcPts val="0"/>
                        </a:spcBef>
                        <a:spcAft>
                          <a:spcPts val="0"/>
                        </a:spcAft>
                        <a:buNone/>
                      </a:pPr>
                      <a:r>
                        <a:rPr b="1" lang="en" sz="1000">
                          <a:latin typeface="Calibri"/>
                          <a:ea typeface="Calibri"/>
                          <a:cs typeface="Calibri"/>
                          <a:sym typeface="Calibri"/>
                        </a:rPr>
                        <a:t>0.91</a:t>
                      </a:r>
                      <a:endParaRPr b="1"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00FF00"/>
                      </a:solidFill>
                      <a:prstDash val="solid"/>
                      <a:round/>
                      <a:headEnd len="sm" w="sm" type="none"/>
                      <a:tailEnd len="sm" w="sm" type="none"/>
                    </a:lnR>
                    <a:lnT cap="flat" cmpd="sng" w="9475">
                      <a:solidFill>
                        <a:srgbClr val="00FF00"/>
                      </a:solidFill>
                      <a:prstDash val="solid"/>
                      <a:round/>
                      <a:headEnd len="sm" w="sm" type="none"/>
                      <a:tailEnd len="sm" w="sm" type="none"/>
                    </a:lnT>
                    <a:lnB cap="flat" cmpd="sng" w="9475">
                      <a:solidFill>
                        <a:srgbClr val="00FF00"/>
                      </a:solidFill>
                      <a:prstDash val="solid"/>
                      <a:round/>
                      <a:headEnd len="sm" w="sm" type="none"/>
                      <a:tailEnd len="sm" w="sm" type="none"/>
                    </a:lnB>
                    <a:solidFill>
                      <a:srgbClr val="C7FFC7"/>
                    </a:solidFill>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experts_pubmed</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FF00"/>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FF00"/>
                      </a:solidFill>
                      <a:prstDash val="solid"/>
                      <a:round/>
                      <a:headEnd len="sm" w="sm" type="none"/>
                      <a:tailEnd len="sm" w="sm" type="none"/>
                    </a:lnT>
                    <a:lnB cap="flat" cmpd="sng" w="9475">
                      <a:solidFill>
                        <a:srgbClr val="CCCCCC"/>
                      </a:solidFill>
                      <a:prstDash val="solid"/>
                      <a:round/>
                      <a:headEnd len="sm" w="sm" type="none"/>
                      <a:tailEnd len="sm" w="sm" type="none"/>
                    </a:lnB>
                    <a:solidFill>
                      <a:srgbClr val="E1FFE1"/>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0.92</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FF00"/>
                      </a:solidFill>
                      <a:prstDash val="solid"/>
                      <a:round/>
                      <a:headEnd len="sm" w="sm" type="none"/>
                      <a:tailEnd len="sm" w="sm" type="none"/>
                    </a:lnT>
                    <a:lnB cap="flat" cmpd="sng" w="9475">
                      <a:solidFill>
                        <a:srgbClr val="CCCCCC"/>
                      </a:solidFill>
                      <a:prstDash val="solid"/>
                      <a:round/>
                      <a:headEnd len="sm" w="sm" type="none"/>
                      <a:tailEnd len="sm" w="sm" type="none"/>
                    </a:lnB>
                    <a:solidFill>
                      <a:srgbClr val="83FF83"/>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0.90</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FF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EFE"/>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FF00"/>
                      </a:solidFill>
                      <a:prstDash val="solid"/>
                      <a:round/>
                      <a:headEnd len="sm" w="sm" type="none"/>
                      <a:tailEnd len="sm" w="sm" type="none"/>
                    </a:lnT>
                    <a:lnB cap="flat" cmpd="sng" w="9475">
                      <a:solidFill>
                        <a:srgbClr val="CCCCCC"/>
                      </a:solidFill>
                      <a:prstDash val="solid"/>
                      <a:round/>
                      <a:headEnd len="sm" w="sm" type="none"/>
                      <a:tailEnd len="sm" w="sm" type="none"/>
                    </a:lnB>
                    <a:solidFill>
                      <a:srgbClr val="C6FFC6"/>
                    </a:solidFill>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bert_en_uncased_L-12_H-768_A-12</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6FFE6"/>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0.90</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AFA"/>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0.92</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86FF86"/>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AFFDA"/>
                    </a:solidFill>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experts_wiki_books</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7FFF7"/>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0.90</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AFA"/>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0.92</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A4FFA4"/>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9FFE9"/>
                    </a:solidFill>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google/electra_base</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EFE"/>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0.88</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EEEE"/>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0.93</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52FF52"/>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DFFFD"/>
                    </a:solidFill>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bert_multi_cased_L-12_H-768_A-12</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EFE"/>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DFFCD"/>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0.90</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EFE"/>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AFFEA"/>
                    </a:solidFill>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albert_en_base</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EFE"/>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7FFF7"/>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4FFE4"/>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EFFEE"/>
                    </a:solidFill>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talking-heads_base</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EFE"/>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2FFE2"/>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5FFF5"/>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CFFEC"/>
                    </a:solidFill>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small_bert/bert_en_uncased_L-12_H-768_A-12</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0.90</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CFC"/>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0.90</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CFC"/>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0FFF0"/>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0.91</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EFE"/>
                    </a:solidFill>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small_bert/bert_en_uncased_L-4_H-256_A-4</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0.88</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EEEE"/>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0.88</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E9E9"/>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0.89</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6F6"/>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0.88</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0F0"/>
                    </a:solidFill>
                  </a:tcPr>
                </a:tc>
              </a:tr>
              <a:tr h="21922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google/electra_small</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0.87</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E7E7"/>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0.80</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B7B7"/>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0.94</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00FF00"/>
                    </a:solidFill>
                  </a:tcPr>
                </a:tc>
                <a:tc>
                  <a:txBody>
                    <a:bodyPr/>
                    <a:lstStyle/>
                    <a:p>
                      <a:pPr indent="0" lvl="0" marL="0" rtl="0" algn="r">
                        <a:lnSpc>
                          <a:spcPct val="100000"/>
                        </a:lnSpc>
                        <a:spcBef>
                          <a:spcPts val="0"/>
                        </a:spcBef>
                        <a:spcAft>
                          <a:spcPts val="0"/>
                        </a:spcAft>
                        <a:buNone/>
                      </a:pPr>
                      <a:r>
                        <a:rPr lang="en" sz="1000">
                          <a:latin typeface="Calibri"/>
                          <a:ea typeface="Calibri"/>
                          <a:cs typeface="Calibri"/>
                          <a:sym typeface="Calibri"/>
                        </a:rPr>
                        <a:t>0.87</a:t>
                      </a:r>
                      <a:endParaRPr sz="1000">
                        <a:latin typeface="Calibri"/>
                        <a:ea typeface="Calibri"/>
                        <a:cs typeface="Calibri"/>
                        <a:sym typeface="Calibri"/>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E3E3"/>
                    </a:solidFill>
                  </a:tcPr>
                </a:tc>
              </a:tr>
            </a:tbl>
          </a:graphicData>
        </a:graphic>
      </p:graphicFrame>
      <p:sp>
        <p:nvSpPr>
          <p:cNvPr id="142" name="Google Shape;142;p19"/>
          <p:cNvSpPr/>
          <p:nvPr/>
        </p:nvSpPr>
        <p:spPr>
          <a:xfrm>
            <a:off x="6367425" y="930575"/>
            <a:ext cx="2118000" cy="438600"/>
          </a:xfrm>
          <a:prstGeom prst="bevel">
            <a:avLst>
              <a:gd fmla="val 125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Stage 2 - ESG Classification</a:t>
            </a:r>
            <a:endParaRPr sz="1100">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(SASB 5 and 26 classes)</a:t>
            </a:r>
            <a:endParaRPr sz="1100">
              <a:latin typeface="Lato"/>
              <a:ea typeface="Lato"/>
              <a:cs typeface="Lato"/>
              <a:sym typeface="Lato"/>
            </a:endParaRPr>
          </a:p>
        </p:txBody>
      </p:sp>
      <p:graphicFrame>
        <p:nvGraphicFramePr>
          <p:cNvPr id="143" name="Google Shape;143;p19"/>
          <p:cNvGraphicFramePr/>
          <p:nvPr/>
        </p:nvGraphicFramePr>
        <p:xfrm>
          <a:off x="5327675" y="2143550"/>
          <a:ext cx="3000000" cy="3000000"/>
        </p:xfrm>
        <a:graphic>
          <a:graphicData uri="http://schemas.openxmlformats.org/drawingml/2006/table">
            <a:tbl>
              <a:tblPr>
                <a:noFill/>
                <a:tableStyleId>{79CF8986-79CF-4433-A6C9-705F02A1E211}</a:tableStyleId>
              </a:tblPr>
              <a:tblGrid>
                <a:gridCol w="1370300"/>
                <a:gridCol w="1342350"/>
                <a:gridCol w="939675"/>
              </a:tblGrid>
              <a:tr h="295275">
                <a:tc>
                  <a:txBody>
                    <a:bodyPr/>
                    <a:lstStyle/>
                    <a:p>
                      <a:pPr indent="0" lvl="0" marL="0" rtl="0" algn="l">
                        <a:spcBef>
                          <a:spcPts val="0"/>
                        </a:spcBef>
                        <a:spcAft>
                          <a:spcPts val="0"/>
                        </a:spcAft>
                        <a:buNone/>
                      </a:pPr>
                      <a:r>
                        <a:t/>
                      </a:r>
                      <a:endParaRPr sz="1000"/>
                    </a:p>
                  </a:txBody>
                  <a:tcPr marT="91425" marB="91425" marR="28575" marL="28575">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SASB 26 Class</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SASB 5 Class</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tcPr>
                </a:tc>
              </a:tr>
              <a:tr h="295275">
                <a:tc>
                  <a:txBody>
                    <a:bodyPr/>
                    <a:lstStyle/>
                    <a:p>
                      <a:pPr indent="0" lvl="0" marL="0" rtl="0" algn="l">
                        <a:spcBef>
                          <a:spcPts val="0"/>
                        </a:spcBef>
                        <a:spcAft>
                          <a:spcPts val="0"/>
                        </a:spcAft>
                        <a:buNone/>
                      </a:pPr>
                      <a:r>
                        <a:t/>
                      </a:r>
                      <a:endParaRPr sz="1000"/>
                    </a:p>
                  </a:txBody>
                  <a:tcPr marT="91425" marB="91425" marR="28575" marL="28575">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Best F1</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Best F1</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tcPr>
                </a:tc>
              </a:tr>
              <a:tr h="295275">
                <a:tc>
                  <a:txBody>
                    <a:bodyPr/>
                    <a:lstStyle/>
                    <a:p>
                      <a:pPr indent="0" lvl="0" marL="0" rtl="0" algn="l">
                        <a:lnSpc>
                          <a:spcPct val="115000"/>
                        </a:lnSpc>
                        <a:spcBef>
                          <a:spcPts val="0"/>
                        </a:spcBef>
                        <a:spcAft>
                          <a:spcPts val="0"/>
                        </a:spcAft>
                        <a:buNone/>
                      </a:pPr>
                      <a:r>
                        <a:rPr lang="en" sz="1000">
                          <a:latin typeface="Lato"/>
                          <a:ea typeface="Lato"/>
                          <a:cs typeface="Lato"/>
                          <a:sym typeface="Lato"/>
                        </a:rPr>
                        <a:t>Rule-based</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0.31</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0.34</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solidFill>
                      <a:srgbClr val="FF2626"/>
                    </a:solidFill>
                  </a:tcPr>
                </a:tc>
              </a:tr>
              <a:tr h="295275">
                <a:tc>
                  <a:txBody>
                    <a:bodyPr/>
                    <a:lstStyle/>
                    <a:p>
                      <a:pPr indent="0" lvl="0" marL="0" rtl="0" algn="l">
                        <a:lnSpc>
                          <a:spcPct val="115000"/>
                        </a:lnSpc>
                        <a:spcBef>
                          <a:spcPts val="0"/>
                        </a:spcBef>
                        <a:spcAft>
                          <a:spcPts val="0"/>
                        </a:spcAft>
                        <a:buNone/>
                      </a:pPr>
                      <a:r>
                        <a:rPr lang="en" sz="1000">
                          <a:latin typeface="Lato"/>
                          <a:ea typeface="Lato"/>
                          <a:cs typeface="Lato"/>
                          <a:sym typeface="Lato"/>
                        </a:rPr>
                        <a:t>SOTA (ESG-BERT*)</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54FF54"/>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0.38</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solidFill>
                      <a:srgbClr val="FF5959"/>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0.57</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solidFill>
                      <a:srgbClr val="B3FFB3"/>
                    </a:solidFill>
                  </a:tcPr>
                </a:tc>
              </a:tr>
              <a:tr h="581050">
                <a:tc>
                  <a:txBody>
                    <a:bodyPr/>
                    <a:lstStyle/>
                    <a:p>
                      <a:pPr indent="0" lvl="0" marL="0" rtl="0" algn="l">
                        <a:lnSpc>
                          <a:spcPct val="115000"/>
                        </a:lnSpc>
                        <a:spcBef>
                          <a:spcPts val="0"/>
                        </a:spcBef>
                        <a:spcAft>
                          <a:spcPts val="0"/>
                        </a:spcAft>
                        <a:buNone/>
                      </a:pPr>
                      <a:r>
                        <a:rPr b="1" lang="en" sz="1000">
                          <a:latin typeface="Lato"/>
                          <a:ea typeface="Lato"/>
                          <a:cs typeface="Lato"/>
                          <a:sym typeface="Lato"/>
                        </a:rPr>
                        <a:t>1. BERT –&gt; 2. Universal Sentence Encoder</a:t>
                      </a:r>
                      <a:endParaRPr b="1" sz="1000">
                        <a:latin typeface="Lato"/>
                        <a:ea typeface="Lato"/>
                        <a:cs typeface="Lato"/>
                        <a:sym typeface="Lato"/>
                      </a:endParaRPr>
                    </a:p>
                  </a:txBody>
                  <a:tcPr marT="91425" marB="91425" marR="28575" marL="28575" anchor="b">
                    <a:lnL cap="flat" cmpd="sng" w="9475">
                      <a:solidFill>
                        <a:srgbClr val="54FF54"/>
                      </a:solidFill>
                      <a:prstDash val="solid"/>
                      <a:round/>
                      <a:headEnd len="sm" w="sm" type="none"/>
                      <a:tailEnd len="sm" w="sm" type="none"/>
                    </a:lnL>
                    <a:lnR cap="flat" cmpd="sng" w="9475">
                      <a:solidFill>
                        <a:srgbClr val="54FF54"/>
                      </a:solidFill>
                      <a:prstDash val="solid"/>
                      <a:round/>
                      <a:headEnd len="sm" w="sm" type="none"/>
                      <a:tailEnd len="sm" w="sm" type="none"/>
                    </a:lnR>
                    <a:lnT cap="flat" cmpd="sng" w="9475">
                      <a:solidFill>
                        <a:srgbClr val="54FF54"/>
                      </a:solidFill>
                      <a:prstDash val="solid"/>
                      <a:round/>
                      <a:headEnd len="sm" w="sm" type="none"/>
                      <a:tailEnd len="sm" w="sm" type="none"/>
                    </a:lnT>
                    <a:lnB cap="flat" cmpd="sng" w="9475">
                      <a:solidFill>
                        <a:srgbClr val="54FF54"/>
                      </a:solidFill>
                      <a:prstDash val="solid"/>
                      <a:round/>
                      <a:headEnd len="sm" w="sm" type="none"/>
                      <a:tailEnd len="sm" w="sm" type="none"/>
                    </a:lnB>
                    <a:solidFill>
                      <a:srgbClr val="54FF54"/>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0.61</a:t>
                      </a:r>
                      <a:endParaRPr sz="1000">
                        <a:latin typeface="Lato"/>
                        <a:ea typeface="Lato"/>
                        <a:cs typeface="Lato"/>
                        <a:sym typeface="Lato"/>
                      </a:endParaRPr>
                    </a:p>
                  </a:txBody>
                  <a:tcPr marT="91425" marB="91425" marR="28575" marL="28575" anchor="b">
                    <a:lnL cap="flat" cmpd="sng" w="9475">
                      <a:solidFill>
                        <a:srgbClr val="54FF54"/>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solidFill>
                      <a:srgbClr val="80FF80"/>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0.71</a:t>
                      </a:r>
                      <a:endParaRPr sz="1000">
                        <a:latin typeface="Lato"/>
                        <a:ea typeface="Lato"/>
                        <a:cs typeface="Lato"/>
                        <a:sym typeface="Lato"/>
                      </a:endParaRPr>
                    </a:p>
                  </a:txBody>
                  <a:tcPr marT="91425" marB="91425" marR="28575" marL="28575" anchor="b">
                    <a:lnL cap="flat" cmpd="sng" w="9475">
                      <a:solidFill>
                        <a:srgbClr val="9E9E9E"/>
                      </a:solidFill>
                      <a:prstDash val="solid"/>
                      <a:round/>
                      <a:headEnd len="sm" w="sm" type="none"/>
                      <a:tailEnd len="sm" w="sm" type="none"/>
                    </a:lnL>
                    <a:lnR cap="flat" cmpd="sng" w="9475">
                      <a:solidFill>
                        <a:srgbClr val="9E9E9E"/>
                      </a:solidFill>
                      <a:prstDash val="solid"/>
                      <a:round/>
                      <a:headEnd len="sm" w="sm" type="none"/>
                      <a:tailEnd len="sm" w="sm" type="none"/>
                    </a:lnR>
                    <a:lnT cap="flat" cmpd="sng" w="9475">
                      <a:solidFill>
                        <a:srgbClr val="9E9E9E"/>
                      </a:solidFill>
                      <a:prstDash val="solid"/>
                      <a:round/>
                      <a:headEnd len="sm" w="sm" type="none"/>
                      <a:tailEnd len="sm" w="sm" type="none"/>
                    </a:lnT>
                    <a:lnB cap="flat" cmpd="sng" w="9475">
                      <a:solidFill>
                        <a:srgbClr val="9E9E9E"/>
                      </a:solidFill>
                      <a:prstDash val="solid"/>
                      <a:round/>
                      <a:headEnd len="sm" w="sm" type="none"/>
                      <a:tailEnd len="sm" w="sm" type="none"/>
                    </a:lnB>
                    <a:solidFill>
                      <a:srgbClr val="00FF00"/>
                    </a:solidFill>
                  </a:tcPr>
                </a:tc>
              </a:tr>
            </a:tbl>
          </a:graphicData>
        </a:graphic>
      </p:graphicFrame>
      <p:sp>
        <p:nvSpPr>
          <p:cNvPr id="144" name="Google Shape;144;p19"/>
          <p:cNvSpPr/>
          <p:nvPr/>
        </p:nvSpPr>
        <p:spPr>
          <a:xfrm>
            <a:off x="2642300" y="987675"/>
            <a:ext cx="3725100" cy="282000"/>
          </a:xfrm>
          <a:prstGeom prst="rightArrow">
            <a:avLst>
              <a:gd fmla="val 50000" name="adj1"/>
              <a:gd fmla="val 50000" name="adj2"/>
            </a:avLst>
          </a:prstGeom>
          <a:gradFill>
            <a:gsLst>
              <a:gs pos="0">
                <a:srgbClr val="BFBFBF"/>
              </a:gs>
              <a:gs pos="0">
                <a:srgbClr val="54FF54"/>
              </a:gs>
              <a:gs pos="100000">
                <a:schemeClr val="dk1"/>
              </a:gs>
              <a:gs pos="100000">
                <a:srgbClr val="737373"/>
              </a:gs>
            </a:gsLst>
            <a:lin ang="0"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a:t>
            </a:r>
            <a:r>
              <a:rPr lang="en"/>
              <a:t> (Cont’d)</a:t>
            </a:r>
            <a:endParaRPr/>
          </a:p>
        </p:txBody>
      </p:sp>
      <p:sp>
        <p:nvSpPr>
          <p:cNvPr id="150" name="Google Shape;150;p20"/>
          <p:cNvSpPr txBox="1"/>
          <p:nvPr/>
        </p:nvSpPr>
        <p:spPr>
          <a:xfrm>
            <a:off x="-128500" y="1690100"/>
            <a:ext cx="2848200" cy="20184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2"/>
              </a:buClr>
              <a:buSzPts val="1100"/>
              <a:buFont typeface="Lato"/>
              <a:buChar char="●"/>
            </a:pPr>
            <a:r>
              <a:rPr lang="en" sz="1100">
                <a:solidFill>
                  <a:schemeClr val="dk2"/>
                </a:solidFill>
                <a:latin typeface="Lato"/>
                <a:ea typeface="Lato"/>
                <a:cs typeface="Lato"/>
                <a:sym typeface="Lato"/>
              </a:rPr>
              <a:t>Class </a:t>
            </a:r>
            <a:r>
              <a:rPr lang="en" sz="1100">
                <a:solidFill>
                  <a:schemeClr val="dk2"/>
                </a:solidFill>
                <a:latin typeface="Lato"/>
                <a:ea typeface="Lato"/>
                <a:cs typeface="Lato"/>
                <a:sym typeface="Lato"/>
              </a:rPr>
              <a:t>Imbalance</a:t>
            </a:r>
            <a:endParaRPr sz="1100">
              <a:solidFill>
                <a:schemeClr val="dk2"/>
              </a:solidFill>
              <a:latin typeface="Lato"/>
              <a:ea typeface="Lato"/>
              <a:cs typeface="Lato"/>
              <a:sym typeface="Lato"/>
            </a:endParaRPr>
          </a:p>
          <a:p>
            <a:pPr indent="-298450" lvl="0" marL="457200" rtl="0" algn="l">
              <a:spcBef>
                <a:spcPts val="0"/>
              </a:spcBef>
              <a:spcAft>
                <a:spcPts val="0"/>
              </a:spcAft>
              <a:buClr>
                <a:schemeClr val="dk2"/>
              </a:buClr>
              <a:buSzPts val="1100"/>
              <a:buFont typeface="Lato"/>
              <a:buChar char="●"/>
            </a:pPr>
            <a:r>
              <a:rPr lang="en" sz="1100">
                <a:solidFill>
                  <a:schemeClr val="dk2"/>
                </a:solidFill>
                <a:latin typeface="Lato"/>
                <a:ea typeface="Lato"/>
                <a:cs typeface="Lato"/>
                <a:sym typeface="Lato"/>
              </a:rPr>
              <a:t>Not enough training data for each child class</a:t>
            </a:r>
            <a:endParaRPr sz="1100">
              <a:solidFill>
                <a:schemeClr val="dk2"/>
              </a:solidFill>
              <a:latin typeface="Lato"/>
              <a:ea typeface="Lato"/>
              <a:cs typeface="Lato"/>
              <a:sym typeface="Lato"/>
            </a:endParaRPr>
          </a:p>
        </p:txBody>
      </p:sp>
      <p:pic>
        <p:nvPicPr>
          <p:cNvPr id="151" name="Google Shape;151;p20"/>
          <p:cNvPicPr preferRelativeResize="0"/>
          <p:nvPr/>
        </p:nvPicPr>
        <p:blipFill>
          <a:blip r:embed="rId3">
            <a:alphaModFix/>
          </a:blip>
          <a:stretch>
            <a:fillRect/>
          </a:stretch>
        </p:blipFill>
        <p:spPr>
          <a:xfrm>
            <a:off x="6492900" y="76450"/>
            <a:ext cx="2599950" cy="571350"/>
          </a:xfrm>
          <a:prstGeom prst="rect">
            <a:avLst/>
          </a:prstGeom>
          <a:noFill/>
          <a:ln>
            <a:noFill/>
          </a:ln>
        </p:spPr>
      </p:pic>
      <p:pic>
        <p:nvPicPr>
          <p:cNvPr id="152" name="Google Shape;152;p20"/>
          <p:cNvPicPr preferRelativeResize="0"/>
          <p:nvPr/>
        </p:nvPicPr>
        <p:blipFill rotWithShape="1">
          <a:blip r:embed="rId4">
            <a:alphaModFix/>
          </a:blip>
          <a:srcRect b="27029" l="19929" r="19346" t="16267"/>
          <a:stretch/>
        </p:blipFill>
        <p:spPr>
          <a:xfrm>
            <a:off x="5990500" y="0"/>
            <a:ext cx="560870" cy="571350"/>
          </a:xfrm>
          <a:prstGeom prst="rect">
            <a:avLst/>
          </a:prstGeom>
          <a:noFill/>
          <a:ln>
            <a:noFill/>
          </a:ln>
        </p:spPr>
      </p:pic>
      <p:sp>
        <p:nvSpPr>
          <p:cNvPr id="153" name="Google Shape;153;p20"/>
          <p:cNvSpPr/>
          <p:nvPr/>
        </p:nvSpPr>
        <p:spPr>
          <a:xfrm>
            <a:off x="236600" y="1134475"/>
            <a:ext cx="2118000" cy="438600"/>
          </a:xfrm>
          <a:prstGeom prst="bevel">
            <a:avLst>
              <a:gd fmla="val 125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Stage 2 - ESG Classification</a:t>
            </a:r>
            <a:endParaRPr sz="1100">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(SASB 5 and 26 classes)</a:t>
            </a:r>
            <a:endParaRPr sz="1100">
              <a:latin typeface="Lato"/>
              <a:ea typeface="Lato"/>
              <a:cs typeface="Lato"/>
              <a:sym typeface="Lato"/>
            </a:endParaRPr>
          </a:p>
        </p:txBody>
      </p:sp>
      <p:graphicFrame>
        <p:nvGraphicFramePr>
          <p:cNvPr id="154" name="Google Shape;154;p20"/>
          <p:cNvGraphicFramePr/>
          <p:nvPr/>
        </p:nvGraphicFramePr>
        <p:xfrm>
          <a:off x="2676350" y="1134475"/>
          <a:ext cx="3000000" cy="3000000"/>
        </p:xfrm>
        <a:graphic>
          <a:graphicData uri="http://schemas.openxmlformats.org/drawingml/2006/table">
            <a:tbl>
              <a:tblPr>
                <a:noFill/>
                <a:tableStyleId>{79CF8986-79CF-4433-A6C9-705F02A1E211}</a:tableStyleId>
              </a:tblPr>
              <a:tblGrid>
                <a:gridCol w="3026825"/>
                <a:gridCol w="613200"/>
                <a:gridCol w="613200"/>
                <a:gridCol w="613200"/>
                <a:gridCol w="613200"/>
                <a:gridCol w="795850"/>
              </a:tblGrid>
              <a:tr h="132675">
                <a:tc>
                  <a:txBody>
                    <a:bodyPr/>
                    <a:lstStyle/>
                    <a:p>
                      <a:pPr indent="0" lvl="0" marL="0" rtl="0" algn="l">
                        <a:lnSpc>
                          <a:spcPct val="100000"/>
                        </a:lnSpc>
                        <a:spcBef>
                          <a:spcPts val="0"/>
                        </a:spcBef>
                        <a:spcAft>
                          <a:spcPts val="0"/>
                        </a:spcAft>
                        <a:buNone/>
                      </a:pPr>
                      <a:r>
                        <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gridSpan="4">
                  <a:txBody>
                    <a:bodyPr/>
                    <a:lstStyle/>
                    <a:p>
                      <a:pPr indent="0" lvl="0" marL="0" rtl="0" algn="ctr">
                        <a:lnSpc>
                          <a:spcPct val="100000"/>
                        </a:lnSpc>
                        <a:spcBef>
                          <a:spcPts val="0"/>
                        </a:spcBef>
                        <a:spcAft>
                          <a:spcPts val="0"/>
                        </a:spcAft>
                        <a:buNone/>
                      </a:pPr>
                      <a:r>
                        <a:rPr lang="en" sz="700">
                          <a:latin typeface="Lato"/>
                          <a:ea typeface="Lato"/>
                          <a:cs typeface="Lato"/>
                          <a:sym typeface="Lato"/>
                        </a:rPr>
                        <a:t>Model 1: Universal Sentence Encoder</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hMerge="1"/>
                <a:tc hMerge="1"/>
                <a:tc hMerge="1"/>
                <a:tc>
                  <a:txBody>
                    <a:bodyPr/>
                    <a:lstStyle/>
                    <a:p>
                      <a:pPr indent="0" lvl="0" marL="0" rtl="0" algn="l">
                        <a:lnSpc>
                          <a:spcPct val="100000"/>
                        </a:lnSpc>
                        <a:spcBef>
                          <a:spcPts val="0"/>
                        </a:spcBef>
                        <a:spcAft>
                          <a:spcPts val="0"/>
                        </a:spcAft>
                        <a:buNone/>
                      </a:pPr>
                      <a:r>
                        <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132675">
                <a:tc>
                  <a:txBody>
                    <a:bodyPr/>
                    <a:lstStyle/>
                    <a:p>
                      <a:pPr indent="0" lvl="0" marL="0" rtl="0" algn="l">
                        <a:lnSpc>
                          <a:spcPct val="100000"/>
                        </a:lnSpc>
                        <a:spcBef>
                          <a:spcPts val="0"/>
                        </a:spcBef>
                        <a:spcAft>
                          <a:spcPts val="0"/>
                        </a:spcAft>
                        <a:buNone/>
                      </a:pPr>
                      <a:r>
                        <a:rPr b="1" lang="en" sz="700">
                          <a:latin typeface="Lato"/>
                          <a:ea typeface="Lato"/>
                          <a:cs typeface="Lato"/>
                          <a:sym typeface="Lato"/>
                        </a:rPr>
                        <a:t>Category</a:t>
                      </a:r>
                      <a:endParaRPr b="1"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700">
                          <a:latin typeface="Lato"/>
                          <a:ea typeface="Lato"/>
                          <a:cs typeface="Lato"/>
                          <a:sym typeface="Lato"/>
                        </a:rPr>
                        <a:t>precision</a:t>
                      </a:r>
                      <a:endParaRPr b="1"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700">
                          <a:latin typeface="Lato"/>
                          <a:ea typeface="Lato"/>
                          <a:cs typeface="Lato"/>
                          <a:sym typeface="Lato"/>
                        </a:rPr>
                        <a:t>recall</a:t>
                      </a:r>
                      <a:endParaRPr b="1"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700">
                          <a:latin typeface="Lato"/>
                          <a:ea typeface="Lato"/>
                          <a:cs typeface="Lato"/>
                          <a:sym typeface="Lato"/>
                        </a:rPr>
                        <a:t>f1-score</a:t>
                      </a:r>
                      <a:endParaRPr b="1"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700">
                          <a:latin typeface="Lato"/>
                          <a:ea typeface="Lato"/>
                          <a:cs typeface="Lato"/>
                          <a:sym typeface="Lato"/>
                        </a:rPr>
                        <a:t>support</a:t>
                      </a:r>
                      <a:endParaRPr b="1"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700">
                          <a:latin typeface="Lato"/>
                          <a:ea typeface="Lato"/>
                          <a:cs typeface="Lato"/>
                          <a:sym typeface="Lato"/>
                        </a:rPr>
                        <a:t>Train Samples</a:t>
                      </a:r>
                      <a:endParaRPr b="1"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Social Capital - Data Security</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87FF87"/>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0.91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35FF35"/>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0.84</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61FF61"/>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34</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D0D0"/>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171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97FF97"/>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Environment - GHG Emissions</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B2FFB2"/>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0.89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41FF41"/>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81FF81"/>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37</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E4E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187</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8AFF8A"/>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Leadership &amp; Governance - Systemic Risk Management</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0.83</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64FF6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ABFFAB"/>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0.77</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8AFF8A"/>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42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211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77FF77"/>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Environment - Water &amp; Wastewater Management</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0.74</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9AFF9A"/>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7FFF7F"/>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0.76</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8DFF8D"/>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33</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C9C9"/>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167</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9AFF9A"/>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Social Capital - Selling Practices &amp; Product Labeling</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85FF85"/>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0.64</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AFFDA"/>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B4FFB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22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7F7F"/>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111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7FFC7"/>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Social Capital - Human Rights &amp; Community Relations</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0.63</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EFFDE"/>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81FF81"/>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B5FFB5"/>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56</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FF3"/>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278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41FF41"/>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Business Model &amp; Innovation - Supply Chain Management</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3FFD3"/>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BBFFBB"/>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0.67</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8FFC8"/>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16</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5757"/>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78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2FFE2"/>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Environment - Air Quality</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1.00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00FF00"/>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DEDE"/>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0.67</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8FFC8"/>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4</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0606"/>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6B6B"/>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Leadership &amp; Governance - Critical Incident Risk Management</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BFFEB"/>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AFFFAF"/>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FFCF"/>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72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7FFE7"/>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359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00FF00"/>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Leadership &amp; Governance - Business Ethics</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5FFF5"/>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BDFFBD"/>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0.63</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BFFDB"/>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6B6B"/>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97</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3FFD3"/>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Human Capital - Employee Engagement Diversity &amp; Inclusion</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2FFC2"/>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EFFFE"/>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3FFE3"/>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40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8F8"/>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200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80FF80"/>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Social Capital - Customer Welfare</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E1E1"/>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B6FFB6"/>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7FFF7"/>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46</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BFFFB"/>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231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67FF67"/>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Social Capital - Access &amp; Affordability</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0.57</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EFE"/>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FFFEF"/>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8FFF8"/>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20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7272"/>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102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FFCF"/>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Human Capital - Labor Practices</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0.48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D4D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4F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E3E3"/>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20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7272"/>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100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0FFD0"/>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Environment - Energy Management</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0.70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B4FFB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0.39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ADAD"/>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DEDE"/>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646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88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AFFDA"/>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Business Model &amp; Innovation - Materials Sourcing &amp; Efficiency</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0.64</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AFFDA"/>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0.39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ADAD"/>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0.48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D6D6"/>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646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91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7FFD7"/>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Human Capital - Employee Health &amp; Safety</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E4E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0.45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C8C8"/>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0.48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D5D5"/>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40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8F8"/>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202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7EFF7E"/>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Environment - Waste &amp; Hazardous Materials Management</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0.42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B9B9"/>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0.45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CACA"/>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0.43</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C1C1"/>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22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7F7F"/>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109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9FFC9"/>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Leadership &amp; Governance - Management of the Legal &amp; Regulatory Environment</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0.60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FFFEF"/>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0.21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5F5F"/>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0.32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8C8C"/>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14</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4949"/>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68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EAFFEA"/>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Business Model &amp; Innovation - Business Model Resilience</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DEDE"/>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0.22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6262"/>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0.31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8888"/>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2828"/>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45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CFFFC"/>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Social Capital - Product Quality &amp; Safety</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0.28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7D7D"/>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0.31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8B8B"/>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0.30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848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35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D6D6"/>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175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94FF94"/>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Business Model &amp; Innovation - Physical Impacts of Climate Change</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0.33</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949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0.22</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6262"/>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0.27</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7676"/>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2828"/>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45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CFFFC"/>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Business Model &amp; Innovation - Product Design &amp; Lifecycle Management</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DEDE"/>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0.17</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4A4A"/>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0.25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6F6F"/>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6</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141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28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A7A7"/>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Environment - Ecological Impacts</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0.50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DEDE"/>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0.09</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2828"/>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0.15</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4444"/>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11</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3535"/>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54</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5FFF5"/>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Leadership &amp; Governance - Competitive Behavior</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0.00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0000"/>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0.00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0000"/>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0.00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0000"/>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4</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0606"/>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18</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6464"/>
                    </a:solidFill>
                  </a:tcPr>
                </a:tc>
              </a:tr>
              <a:tr h="132675">
                <a:tc>
                  <a:txBody>
                    <a:bodyPr/>
                    <a:lstStyle/>
                    <a:p>
                      <a:pPr indent="0" lvl="0" marL="0" rtl="0" algn="l">
                        <a:lnSpc>
                          <a:spcPct val="100000"/>
                        </a:lnSpc>
                        <a:spcBef>
                          <a:spcPts val="0"/>
                        </a:spcBef>
                        <a:spcAft>
                          <a:spcPts val="0"/>
                        </a:spcAft>
                        <a:buNone/>
                      </a:pPr>
                      <a:r>
                        <a:rPr lang="en" sz="700">
                          <a:latin typeface="Lato"/>
                          <a:ea typeface="Lato"/>
                          <a:cs typeface="Lato"/>
                          <a:sym typeface="Lato"/>
                        </a:rPr>
                        <a:t>Social Capital - Customer Privacy</a:t>
                      </a:r>
                      <a:endParaRPr sz="700">
                        <a:latin typeface="Lato"/>
                        <a:ea typeface="Lato"/>
                        <a:cs typeface="Lato"/>
                        <a:sym typeface="Lato"/>
                      </a:endParaRPr>
                    </a:p>
                  </a:txBody>
                  <a:tcPr marT="0" marB="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0.00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0000"/>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0.00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0000"/>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0.00</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0000"/>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3</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0000"/>
                    </a:solidFill>
                  </a:tcPr>
                </a:tc>
                <a:tc>
                  <a:txBody>
                    <a:bodyPr/>
                    <a:lstStyle/>
                    <a:p>
                      <a:pPr indent="0" lvl="0" marL="0" rtl="0" algn="r">
                        <a:lnSpc>
                          <a:spcPct val="100000"/>
                        </a:lnSpc>
                        <a:spcBef>
                          <a:spcPts val="0"/>
                        </a:spcBef>
                        <a:spcAft>
                          <a:spcPts val="0"/>
                        </a:spcAft>
                        <a:buNone/>
                      </a:pPr>
                      <a:r>
                        <a:rPr lang="en" sz="700">
                          <a:latin typeface="Lato"/>
                          <a:ea typeface="Lato"/>
                          <a:cs typeface="Lato"/>
                          <a:sym typeface="Lato"/>
                        </a:rPr>
                        <a:t>13</a:t>
                      </a:r>
                      <a:endParaRPr sz="700">
                        <a:latin typeface="Lato"/>
                        <a:ea typeface="Lato"/>
                        <a:cs typeface="Lato"/>
                        <a:sym typeface="Lato"/>
                      </a:endParaRPr>
                    </a:p>
                  </a:txBody>
                  <a:tcPr marT="0" marB="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4343"/>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Technical Challenges</a:t>
            </a:r>
            <a:endParaRPr/>
          </a:p>
        </p:txBody>
      </p:sp>
      <p:pic>
        <p:nvPicPr>
          <p:cNvPr id="160" name="Google Shape;160;p21"/>
          <p:cNvPicPr preferRelativeResize="0"/>
          <p:nvPr/>
        </p:nvPicPr>
        <p:blipFill>
          <a:blip r:embed="rId3">
            <a:alphaModFix/>
          </a:blip>
          <a:stretch>
            <a:fillRect/>
          </a:stretch>
        </p:blipFill>
        <p:spPr>
          <a:xfrm>
            <a:off x="6492900" y="76450"/>
            <a:ext cx="2599950" cy="571350"/>
          </a:xfrm>
          <a:prstGeom prst="rect">
            <a:avLst/>
          </a:prstGeom>
          <a:noFill/>
          <a:ln>
            <a:noFill/>
          </a:ln>
        </p:spPr>
      </p:pic>
      <p:pic>
        <p:nvPicPr>
          <p:cNvPr id="161" name="Google Shape;161;p21"/>
          <p:cNvPicPr preferRelativeResize="0"/>
          <p:nvPr/>
        </p:nvPicPr>
        <p:blipFill rotWithShape="1">
          <a:blip r:embed="rId4">
            <a:alphaModFix/>
          </a:blip>
          <a:srcRect b="27029" l="19929" r="19346" t="16267"/>
          <a:stretch/>
        </p:blipFill>
        <p:spPr>
          <a:xfrm>
            <a:off x="5990500" y="0"/>
            <a:ext cx="560870" cy="571350"/>
          </a:xfrm>
          <a:prstGeom prst="rect">
            <a:avLst/>
          </a:prstGeom>
          <a:noFill/>
          <a:ln>
            <a:noFill/>
          </a:ln>
        </p:spPr>
      </p:pic>
      <p:grpSp>
        <p:nvGrpSpPr>
          <p:cNvPr id="162" name="Google Shape;162;p21"/>
          <p:cNvGrpSpPr/>
          <p:nvPr/>
        </p:nvGrpSpPr>
        <p:grpSpPr>
          <a:xfrm>
            <a:off x="222325" y="1986850"/>
            <a:ext cx="2977110" cy="1617284"/>
            <a:chOff x="298527" y="1986798"/>
            <a:chExt cx="2977110" cy="1289700"/>
          </a:xfrm>
        </p:grpSpPr>
        <p:sp>
          <p:nvSpPr>
            <p:cNvPr id="163" name="Google Shape;163;p21"/>
            <p:cNvSpPr txBox="1"/>
            <p:nvPr/>
          </p:nvSpPr>
          <p:spPr>
            <a:xfrm>
              <a:off x="298527" y="1986798"/>
              <a:ext cx="2495700" cy="1289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100">
                  <a:highlight>
                    <a:schemeClr val="lt1"/>
                  </a:highlight>
                  <a:latin typeface="Lato"/>
                  <a:ea typeface="Lato"/>
                  <a:cs typeface="Lato"/>
                  <a:sym typeface="Lato"/>
                </a:rPr>
                <a:t>Challenge 1: Scarcity of training data</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b="1" lang="en" sz="1100">
                  <a:highlight>
                    <a:schemeClr val="lt1"/>
                  </a:highlight>
                  <a:latin typeface="Lato"/>
                  <a:ea typeface="Lato"/>
                  <a:cs typeface="Lato"/>
                  <a:sym typeface="Lato"/>
                </a:rPr>
                <a:t>Solution: </a:t>
              </a:r>
              <a:r>
                <a:rPr lang="en" sz="1100">
                  <a:highlight>
                    <a:schemeClr val="lt1"/>
                  </a:highlight>
                  <a:latin typeface="Lato"/>
                  <a:ea typeface="Lato"/>
                  <a:cs typeface="Lato"/>
                  <a:sym typeface="Lato"/>
                </a:rPr>
                <a:t>Manual, human expert-labeled, curated training data that reflects the latest SASB standards (existing models were likely trained on outdated data)</a:t>
              </a:r>
              <a:endParaRPr b="1" sz="800">
                <a:latin typeface="Roboto"/>
                <a:ea typeface="Roboto"/>
                <a:cs typeface="Roboto"/>
                <a:sym typeface="Roboto"/>
              </a:endParaRPr>
            </a:p>
          </p:txBody>
        </p:sp>
        <p:cxnSp>
          <p:nvCxnSpPr>
            <p:cNvPr id="164" name="Google Shape;164;p21"/>
            <p:cNvCxnSpPr/>
            <p:nvPr/>
          </p:nvCxnSpPr>
          <p:spPr>
            <a:xfrm rot="10800000">
              <a:off x="2642038" y="2647950"/>
              <a:ext cx="633600" cy="0"/>
            </a:xfrm>
            <a:prstGeom prst="straightConnector1">
              <a:avLst/>
            </a:prstGeom>
            <a:noFill/>
            <a:ln cap="flat" cmpd="sng" w="9525">
              <a:solidFill>
                <a:srgbClr val="249C91"/>
              </a:solidFill>
              <a:prstDash val="solid"/>
              <a:round/>
              <a:headEnd len="sm" w="sm" type="none"/>
              <a:tailEnd len="med" w="med" type="oval"/>
            </a:ln>
          </p:spPr>
        </p:cxnSp>
      </p:grpSp>
      <p:grpSp>
        <p:nvGrpSpPr>
          <p:cNvPr id="165" name="Google Shape;165;p21"/>
          <p:cNvGrpSpPr/>
          <p:nvPr/>
        </p:nvGrpSpPr>
        <p:grpSpPr>
          <a:xfrm>
            <a:off x="5133638" y="1060350"/>
            <a:ext cx="3686763" cy="1617300"/>
            <a:chOff x="5209838" y="1060350"/>
            <a:chExt cx="3686763" cy="1617300"/>
          </a:xfrm>
        </p:grpSpPr>
        <p:sp>
          <p:nvSpPr>
            <p:cNvPr id="166" name="Google Shape;166;p21"/>
            <p:cNvSpPr txBox="1"/>
            <p:nvPr/>
          </p:nvSpPr>
          <p:spPr>
            <a:xfrm>
              <a:off x="6460300" y="1060350"/>
              <a:ext cx="2436300" cy="161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Lato"/>
                  <a:ea typeface="Lato"/>
                  <a:cs typeface="Lato"/>
                  <a:sym typeface="Lato"/>
                </a:rPr>
                <a:t>Challenge 3: Slow inference of LLM on the UI</a:t>
              </a:r>
              <a:endParaRPr b="1" sz="1200">
                <a:latin typeface="Lato"/>
                <a:ea typeface="Lato"/>
                <a:cs typeface="Lato"/>
                <a:sym typeface="Lato"/>
              </a:endParaRPr>
            </a:p>
            <a:p>
              <a:pPr indent="0" lvl="0" marL="0" rtl="0" algn="l">
                <a:spcBef>
                  <a:spcPts val="0"/>
                </a:spcBef>
                <a:spcAft>
                  <a:spcPts val="0"/>
                </a:spcAft>
                <a:buNone/>
              </a:pPr>
              <a:r>
                <a:t/>
              </a:r>
              <a:endParaRPr b="1" sz="800">
                <a:latin typeface="Lato"/>
                <a:ea typeface="Lato"/>
                <a:cs typeface="Lato"/>
                <a:sym typeface="Lato"/>
              </a:endParaRPr>
            </a:p>
            <a:p>
              <a:pPr indent="0" lvl="0" marL="0" rtl="0" algn="l">
                <a:spcBef>
                  <a:spcPts val="0"/>
                </a:spcBef>
                <a:spcAft>
                  <a:spcPts val="0"/>
                </a:spcAft>
                <a:buNone/>
              </a:pPr>
              <a:r>
                <a:rPr b="1" lang="en" sz="1100">
                  <a:highlight>
                    <a:schemeClr val="lt1"/>
                  </a:highlight>
                  <a:latin typeface="Lato"/>
                  <a:ea typeface="Lato"/>
                  <a:cs typeface="Lato"/>
                  <a:sym typeface="Lato"/>
                </a:rPr>
                <a:t>Solution: </a:t>
              </a:r>
              <a:r>
                <a:rPr lang="en" sz="1100">
                  <a:highlight>
                    <a:schemeClr val="lt1"/>
                  </a:highlight>
                  <a:latin typeface="Lato"/>
                  <a:ea typeface="Lato"/>
                  <a:cs typeface="Lato"/>
                  <a:sym typeface="Lato"/>
                </a:rPr>
                <a:t>Serving </a:t>
              </a:r>
              <a:r>
                <a:rPr lang="en" sz="1100">
                  <a:highlight>
                    <a:schemeClr val="lt1"/>
                  </a:highlight>
                  <a:latin typeface="Lato"/>
                  <a:ea typeface="Lato"/>
                  <a:cs typeface="Lato"/>
                  <a:sym typeface="Lato"/>
                </a:rPr>
                <a:t>our inference endpoints via AWS Lambda. </a:t>
              </a:r>
              <a:endParaRPr b="1" sz="800">
                <a:latin typeface="Lato"/>
                <a:ea typeface="Lato"/>
                <a:cs typeface="Lato"/>
                <a:sym typeface="Lato"/>
              </a:endParaRPr>
            </a:p>
          </p:txBody>
        </p:sp>
        <p:cxnSp>
          <p:nvCxnSpPr>
            <p:cNvPr id="167" name="Google Shape;167;p21"/>
            <p:cNvCxnSpPr/>
            <p:nvPr/>
          </p:nvCxnSpPr>
          <p:spPr>
            <a:xfrm>
              <a:off x="5209838" y="1705200"/>
              <a:ext cx="1286700" cy="0"/>
            </a:xfrm>
            <a:prstGeom prst="straightConnector1">
              <a:avLst/>
            </a:prstGeom>
            <a:noFill/>
            <a:ln cap="flat" cmpd="sng" w="9525">
              <a:solidFill>
                <a:srgbClr val="155B55"/>
              </a:solidFill>
              <a:prstDash val="solid"/>
              <a:round/>
              <a:headEnd len="sm" w="sm" type="none"/>
              <a:tailEnd len="med" w="med" type="oval"/>
            </a:ln>
          </p:spPr>
        </p:cxnSp>
      </p:grpSp>
      <p:grpSp>
        <p:nvGrpSpPr>
          <p:cNvPr id="168" name="Google Shape;168;p21"/>
          <p:cNvGrpSpPr/>
          <p:nvPr/>
        </p:nvGrpSpPr>
        <p:grpSpPr>
          <a:xfrm>
            <a:off x="5133638" y="3166650"/>
            <a:ext cx="3915363" cy="1667100"/>
            <a:chOff x="5209838" y="3166650"/>
            <a:chExt cx="3915363" cy="1667100"/>
          </a:xfrm>
        </p:grpSpPr>
        <p:sp>
          <p:nvSpPr>
            <p:cNvPr id="169" name="Google Shape;169;p21"/>
            <p:cNvSpPr txBox="1"/>
            <p:nvPr/>
          </p:nvSpPr>
          <p:spPr>
            <a:xfrm>
              <a:off x="6525100" y="3166650"/>
              <a:ext cx="2600100" cy="166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Lato"/>
                  <a:ea typeface="Lato"/>
                  <a:cs typeface="Lato"/>
                  <a:sym typeface="Lato"/>
                </a:rPr>
                <a:t>Challenge 2: Inconsistent PDF document formatting!</a:t>
              </a:r>
              <a:endParaRPr b="1" sz="1200">
                <a:latin typeface="Lato"/>
                <a:ea typeface="Lato"/>
                <a:cs typeface="Lato"/>
                <a:sym typeface="Lato"/>
              </a:endParaRPr>
            </a:p>
            <a:p>
              <a:pPr indent="0" lvl="0" marL="0" rtl="0" algn="l">
                <a:spcBef>
                  <a:spcPts val="0"/>
                </a:spcBef>
                <a:spcAft>
                  <a:spcPts val="0"/>
                </a:spcAft>
                <a:buNone/>
              </a:pPr>
              <a:r>
                <a:t/>
              </a:r>
              <a:endParaRPr b="1" sz="800">
                <a:latin typeface="Lato"/>
                <a:ea typeface="Lato"/>
                <a:cs typeface="Lato"/>
                <a:sym typeface="Lato"/>
              </a:endParaRPr>
            </a:p>
            <a:p>
              <a:pPr indent="0" lvl="0" marL="0" rtl="0" algn="l">
                <a:lnSpc>
                  <a:spcPct val="115000"/>
                </a:lnSpc>
                <a:spcBef>
                  <a:spcPts val="0"/>
                </a:spcBef>
                <a:spcAft>
                  <a:spcPts val="0"/>
                </a:spcAft>
                <a:buNone/>
              </a:pPr>
              <a:r>
                <a:rPr b="1" lang="en" sz="1100">
                  <a:highlight>
                    <a:schemeClr val="lt1"/>
                  </a:highlight>
                  <a:latin typeface="Lato"/>
                  <a:ea typeface="Lato"/>
                  <a:cs typeface="Lato"/>
                  <a:sym typeface="Lato"/>
                </a:rPr>
                <a:t>Solution:</a:t>
              </a:r>
              <a:r>
                <a:rPr lang="en" sz="1100">
                  <a:highlight>
                    <a:schemeClr val="lt1"/>
                  </a:highlight>
                  <a:latin typeface="Lato"/>
                  <a:ea typeface="Lato"/>
                  <a:cs typeface="Lato"/>
                  <a:sym typeface="Lato"/>
                </a:rPr>
                <a:t> NLTK + domain expertise-based heuristics to cleanse the data</a:t>
              </a:r>
              <a:endParaRPr sz="800">
                <a:latin typeface="Lato"/>
                <a:ea typeface="Lato"/>
                <a:cs typeface="Lato"/>
                <a:sym typeface="Lato"/>
              </a:endParaRPr>
            </a:p>
          </p:txBody>
        </p:sp>
        <p:cxnSp>
          <p:nvCxnSpPr>
            <p:cNvPr id="170" name="Google Shape;170;p21"/>
            <p:cNvCxnSpPr/>
            <p:nvPr/>
          </p:nvCxnSpPr>
          <p:spPr>
            <a:xfrm>
              <a:off x="5209838" y="3648300"/>
              <a:ext cx="1286700" cy="0"/>
            </a:xfrm>
            <a:prstGeom prst="straightConnector1">
              <a:avLst/>
            </a:prstGeom>
            <a:noFill/>
            <a:ln cap="flat" cmpd="sng" w="9525">
              <a:solidFill>
                <a:srgbClr val="1D7E75"/>
              </a:solidFill>
              <a:prstDash val="solid"/>
              <a:round/>
              <a:headEnd len="sm" w="sm" type="none"/>
              <a:tailEnd len="med" w="med" type="oval"/>
            </a:ln>
          </p:spPr>
        </p:cxnSp>
      </p:grpSp>
      <p:grpSp>
        <p:nvGrpSpPr>
          <p:cNvPr id="171" name="Google Shape;171;p21"/>
          <p:cNvGrpSpPr/>
          <p:nvPr/>
        </p:nvGrpSpPr>
        <p:grpSpPr>
          <a:xfrm>
            <a:off x="2586013" y="728463"/>
            <a:ext cx="3814835" cy="3790597"/>
            <a:chOff x="2662213" y="676344"/>
            <a:chExt cx="3814835" cy="3790597"/>
          </a:xfrm>
        </p:grpSpPr>
        <p:sp>
          <p:nvSpPr>
            <p:cNvPr id="172" name="Google Shape;172;p21"/>
            <p:cNvSpPr/>
            <p:nvPr/>
          </p:nvSpPr>
          <p:spPr>
            <a:xfrm rot="3600185">
              <a:off x="3169983" y="1184511"/>
              <a:ext cx="2774659" cy="2774659"/>
            </a:xfrm>
            <a:prstGeom prst="blockArc">
              <a:avLst>
                <a:gd fmla="val 12622480" name="adj1"/>
                <a:gd fmla="val 19781569" name="adj2"/>
                <a:gd fmla="val 20773" name="adj3"/>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
            <p:cNvSpPr/>
            <p:nvPr/>
          </p:nvSpPr>
          <p:spPr>
            <a:xfrm rot="10800000">
              <a:off x="3183490" y="1163229"/>
              <a:ext cx="2774700" cy="2774700"/>
            </a:xfrm>
            <a:prstGeom prst="blockArc">
              <a:avLst>
                <a:gd fmla="val 12622480" name="adj1"/>
                <a:gd fmla="val 19662822" name="adj2"/>
                <a:gd fmla="val 20729" name="adj3"/>
              </a:avLst>
            </a:prstGeom>
            <a:solidFill>
              <a:srgbClr val="1D7E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1"/>
            <p:cNvSpPr/>
            <p:nvPr/>
          </p:nvSpPr>
          <p:spPr>
            <a:xfrm rot="-3600185">
              <a:off x="3194618" y="1184114"/>
              <a:ext cx="2774659" cy="2774659"/>
            </a:xfrm>
            <a:prstGeom prst="blockArc">
              <a:avLst>
                <a:gd fmla="val 12622480" name="adj1"/>
                <a:gd fmla="val 19703271" name="adj2"/>
                <a:gd fmla="val 20851" name="adj3"/>
              </a:avLst>
            </a:prstGeom>
            <a:solidFill>
              <a:srgbClr val="249C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21"/>
            <p:cNvGrpSpPr/>
            <p:nvPr/>
          </p:nvGrpSpPr>
          <p:grpSpPr>
            <a:xfrm rot="-7200165">
              <a:off x="3337679" y="2826785"/>
              <a:ext cx="585011" cy="585536"/>
              <a:chOff x="1967628" y="812211"/>
              <a:chExt cx="588000" cy="588000"/>
            </a:xfrm>
          </p:grpSpPr>
          <p:sp>
            <p:nvSpPr>
              <p:cNvPr id="176" name="Google Shape;176;p21"/>
              <p:cNvSpPr/>
              <p:nvPr/>
            </p:nvSpPr>
            <p:spPr>
              <a:xfrm rot="39023">
                <a:off x="1970909" y="815492"/>
                <a:ext cx="581437" cy="581437"/>
              </a:xfrm>
              <a:prstGeom prst="pie">
                <a:avLst>
                  <a:gd fmla="val 6190354" name="adj1"/>
                  <a:gd fmla="val 14996165" name="adj2"/>
                </a:avLst>
              </a:prstGeom>
              <a:solidFill>
                <a:srgbClr val="249C91"/>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p:nvPr/>
            </p:nvSpPr>
            <p:spPr>
              <a:xfrm rot="10800000">
                <a:off x="1970875" y="815525"/>
                <a:ext cx="581400" cy="581400"/>
              </a:xfrm>
              <a:prstGeom prst="pie">
                <a:avLst>
                  <a:gd fmla="val 4028252" name="adj1"/>
                  <a:gd fmla="val 17183677" name="adj2"/>
                </a:avLst>
              </a:prstGeom>
              <a:solidFill>
                <a:srgbClr val="249C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21"/>
            <p:cNvGrpSpPr/>
            <p:nvPr/>
          </p:nvGrpSpPr>
          <p:grpSpPr>
            <a:xfrm>
              <a:off x="4264097" y="1180331"/>
              <a:ext cx="585001" cy="585530"/>
              <a:chOff x="1970048" y="811613"/>
              <a:chExt cx="588000" cy="588000"/>
            </a:xfrm>
          </p:grpSpPr>
          <p:sp>
            <p:nvSpPr>
              <p:cNvPr id="179" name="Google Shape;179;p21"/>
              <p:cNvSpPr/>
              <p:nvPr/>
            </p:nvSpPr>
            <p:spPr>
              <a:xfrm rot="39023">
                <a:off x="1973329" y="814894"/>
                <a:ext cx="581437" cy="581437"/>
              </a:xfrm>
              <a:prstGeom prst="pie">
                <a:avLst>
                  <a:gd fmla="val 6190354" name="adj1"/>
                  <a:gd fmla="val 14996165" name="adj2"/>
                </a:avLst>
              </a:prstGeom>
              <a:solidFill>
                <a:srgbClr val="155B5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1"/>
              <p:cNvSpPr/>
              <p:nvPr/>
            </p:nvSpPr>
            <p:spPr>
              <a:xfrm rot="10800000">
                <a:off x="1973295" y="814927"/>
                <a:ext cx="581400" cy="581400"/>
              </a:xfrm>
              <a:prstGeom prst="pie">
                <a:avLst>
                  <a:gd fmla="val 4028252" name="adj1"/>
                  <a:gd fmla="val 17183677" name="adj2"/>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21"/>
            <p:cNvGrpSpPr/>
            <p:nvPr/>
          </p:nvGrpSpPr>
          <p:grpSpPr>
            <a:xfrm rot="7200165">
              <a:off x="5229930" y="2804716"/>
              <a:ext cx="585011" cy="585536"/>
              <a:chOff x="1977085" y="811649"/>
              <a:chExt cx="588000" cy="588000"/>
            </a:xfrm>
          </p:grpSpPr>
          <p:sp>
            <p:nvSpPr>
              <p:cNvPr id="182" name="Google Shape;182;p21"/>
              <p:cNvSpPr/>
              <p:nvPr/>
            </p:nvSpPr>
            <p:spPr>
              <a:xfrm rot="39023">
                <a:off x="1980366" y="814930"/>
                <a:ext cx="581437" cy="581437"/>
              </a:xfrm>
              <a:prstGeom prst="pie">
                <a:avLst>
                  <a:gd fmla="val 6190354" name="adj1"/>
                  <a:gd fmla="val 14996165" name="adj2"/>
                </a:avLst>
              </a:prstGeom>
              <a:solidFill>
                <a:srgbClr val="1D7E7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rot="10800000">
                <a:off x="1980332" y="814963"/>
                <a:ext cx="581400" cy="581400"/>
              </a:xfrm>
              <a:prstGeom prst="pie">
                <a:avLst>
                  <a:gd fmla="val 4028252" name="adj1"/>
                  <a:gd fmla="val 17183677" name="adj2"/>
                </a:avLst>
              </a:prstGeom>
              <a:solidFill>
                <a:srgbClr val="1D7E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21"/>
            <p:cNvSpPr txBox="1"/>
            <p:nvPr/>
          </p:nvSpPr>
          <p:spPr>
            <a:xfrm>
              <a:off x="4334550" y="1255312"/>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03 </a:t>
              </a:r>
              <a:endParaRPr b="1" sz="1600">
                <a:solidFill>
                  <a:srgbClr val="FFFFFF"/>
                </a:solidFill>
                <a:latin typeface="Roboto"/>
                <a:ea typeface="Roboto"/>
                <a:cs typeface="Roboto"/>
                <a:sym typeface="Roboto"/>
              </a:endParaRPr>
            </a:p>
          </p:txBody>
        </p:sp>
        <p:sp>
          <p:nvSpPr>
            <p:cNvPr id="185" name="Google Shape;185;p21"/>
            <p:cNvSpPr txBox="1"/>
            <p:nvPr/>
          </p:nvSpPr>
          <p:spPr>
            <a:xfrm>
              <a:off x="3375648" y="2887440"/>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01 </a:t>
              </a:r>
              <a:endParaRPr b="1" sz="1600">
                <a:solidFill>
                  <a:srgbClr val="FFFFFF"/>
                </a:solidFill>
                <a:latin typeface="Roboto"/>
                <a:ea typeface="Roboto"/>
                <a:cs typeface="Roboto"/>
                <a:sym typeface="Roboto"/>
              </a:endParaRPr>
            </a:p>
          </p:txBody>
        </p:sp>
        <p:sp>
          <p:nvSpPr>
            <p:cNvPr id="186" name="Google Shape;186;p21"/>
            <p:cNvSpPr txBox="1"/>
            <p:nvPr/>
          </p:nvSpPr>
          <p:spPr>
            <a:xfrm>
              <a:off x="5281877" y="2857865"/>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02 </a:t>
              </a:r>
              <a:endParaRPr b="1" sz="1600">
                <a:solidFill>
                  <a:srgbClr val="FFFFFF"/>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