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14FEE88-2E6F-4762-915D-30BEC7E99E47}">
  <a:tblStyle styleId="{B14FEE88-2E6F-4762-915D-30BEC7E99E47}"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7" autoAdjust="0"/>
  </p:normalViewPr>
  <p:slideViewPr>
    <p:cSldViewPr>
      <p:cViewPr>
        <p:scale>
          <a:sx n="76" d="100"/>
          <a:sy n="76" d="100"/>
        </p:scale>
        <p:origin x="-468" y="7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3230113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Cameron</a:t>
            </a:r>
          </a:p>
          <a:p>
            <a:pPr lvl="0">
              <a:spcBef>
                <a:spcPts val="0"/>
              </a:spcBef>
              <a:buNone/>
            </a:pPr>
            <a:endParaRPr/>
          </a:p>
          <a:p>
            <a:pPr lvl="0">
              <a:spcBef>
                <a:spcPts val="0"/>
              </a:spcBef>
              <a:buNone/>
            </a:pPr>
            <a:r>
              <a:rPr lang="en-US"/>
              <a:t>Hi, we are Amod, Luke, and Cameron and we will be showing you our application Movie Match.</a:t>
            </a: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a:solidFill>
                  <a:schemeClr val="dk1"/>
                </a:solidFill>
              </a:rPr>
              <a:t>Amod</a:t>
            </a:r>
          </a:p>
          <a:p>
            <a:pPr lvl="0">
              <a:spcBef>
                <a:spcPts val="0"/>
              </a:spcBef>
              <a:buClr>
                <a:schemeClr val="dk1"/>
              </a:buClr>
              <a:buSzPct val="100000"/>
              <a:buFont typeface="Arial"/>
              <a:buNone/>
            </a:pPr>
            <a:r>
              <a:rPr lang="en-US">
                <a:solidFill>
                  <a:schemeClr val="dk1"/>
                </a:solidFill>
              </a:rPr>
              <a:t>The current movie match prototype uses Tableau for generating user analytics. For production release, the analytics can be ported to the movie match application.</a:t>
            </a:r>
          </a:p>
          <a:p>
            <a:pPr lvl="0">
              <a:spcBef>
                <a:spcPts val="0"/>
              </a:spcBef>
              <a:buClr>
                <a:schemeClr val="dk1"/>
              </a:buClr>
              <a:buSzPct val="100000"/>
              <a:buFont typeface="Arial"/>
              <a:buNone/>
            </a:pPr>
            <a:endParaRPr>
              <a:solidFill>
                <a:schemeClr val="dk1"/>
              </a:solidFill>
            </a:endParaRPr>
          </a:p>
          <a:p>
            <a:pPr lvl="0">
              <a:spcBef>
                <a:spcPts val="0"/>
              </a:spcBef>
              <a:buClr>
                <a:schemeClr val="dk1"/>
              </a:buClr>
              <a:buSzPct val="100000"/>
              <a:buFont typeface="Arial"/>
              <a:buNone/>
            </a:pPr>
            <a:r>
              <a:rPr lang="en-US">
                <a:solidFill>
                  <a:schemeClr val="dk1"/>
                </a:solidFill>
              </a:rPr>
              <a:t>There are two components to this analytics: Admin and User analytics. While we have focused on user analytics, this and next slide give a glimpse of admin level analytics.</a:t>
            </a:r>
          </a:p>
          <a:p>
            <a:pPr lvl="0">
              <a:spcBef>
                <a:spcPts val="0"/>
              </a:spcBef>
              <a:buNone/>
            </a:pPr>
            <a:endParaRPr/>
          </a:p>
          <a:p>
            <a:pPr lvl="0">
              <a:spcBef>
                <a:spcPts val="0"/>
              </a:spcBef>
              <a:buNone/>
            </a:pPr>
            <a:r>
              <a:rPr lang="en-US"/>
              <a:t>The above dashboard shows a tree map for most often movies rated by the users and their average ratings. The tree map provides information of the movie id, name, average rating and number of times the movie was rated by the users.</a:t>
            </a:r>
          </a:p>
          <a:p>
            <a:pPr lvl="0">
              <a:spcBef>
                <a:spcPts val="0"/>
              </a:spcBef>
              <a:buNone/>
            </a:pPr>
            <a:endParaRPr/>
          </a:p>
          <a:p>
            <a:pPr lvl="0">
              <a:spcBef>
                <a:spcPts val="0"/>
              </a:spcBef>
              <a:buNone/>
            </a:pPr>
            <a:r>
              <a:rPr lang="en-US"/>
              <a:t>Forrest Gump / Pretty Woman - no surprises there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Amod</a:t>
            </a:r>
          </a:p>
          <a:p>
            <a:pPr lvl="0">
              <a:spcBef>
                <a:spcPts val="0"/>
              </a:spcBef>
              <a:buNone/>
            </a:pPr>
            <a:r>
              <a:rPr lang="en-US"/>
              <a:t>Continuing on the admin dashboards, the above charts show a population view of user’s and count of movies that they have rated along with genre </a:t>
            </a:r>
            <a:r>
              <a:rPr lang="en-US">
                <a:solidFill>
                  <a:schemeClr val="dk1"/>
                </a:solidFill>
              </a:rPr>
              <a:t>distribution. </a:t>
            </a:r>
          </a:p>
          <a:p>
            <a:pPr lvl="0">
              <a:spcBef>
                <a:spcPts val="0"/>
              </a:spcBef>
              <a:buNone/>
            </a:pPr>
            <a:endParaRPr>
              <a:solidFill>
                <a:schemeClr val="dk1"/>
              </a:solidFill>
            </a:endParaRPr>
          </a:p>
          <a:p>
            <a:pPr lvl="0">
              <a:spcBef>
                <a:spcPts val="0"/>
              </a:spcBef>
              <a:buNone/>
            </a:pPr>
            <a:r>
              <a:rPr lang="en-US">
                <a:solidFill>
                  <a:schemeClr val="dk1"/>
                </a:solidFill>
              </a:rPr>
              <a:t>Lets take a sample user (user id 186590) to do a more deep dive on user analytics</a:t>
            </a:r>
          </a:p>
          <a:p>
            <a:pPr lvl="0">
              <a:spcBef>
                <a:spcPts val="0"/>
              </a:spcBef>
              <a:buClr>
                <a:schemeClr val="dk1"/>
              </a:buClr>
              <a:buSzPct val="100000"/>
              <a:buFont typeface="Arial"/>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Amod</a:t>
            </a:r>
          </a:p>
          <a:p>
            <a:pPr lvl="0">
              <a:spcBef>
                <a:spcPts val="0"/>
              </a:spcBef>
              <a:buNone/>
            </a:pPr>
            <a:r>
              <a:rPr lang="en-US">
                <a:solidFill>
                  <a:schemeClr val="dk1"/>
                </a:solidFill>
              </a:rPr>
              <a:t>We envision to make the user analytics available to each user who has an account for movie match application</a:t>
            </a:r>
            <a:r>
              <a:rPr lang="en-US"/>
              <a:t>. Users will get a view of his/her ratings and genre distribution. The above charts are for the sample user id. The solo recommender and the futuristic group recommender that we discussed previously is based on a user profile. User ratings and genre distribution becomes one of the key components of that user profile.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Amod</a:t>
            </a:r>
          </a:p>
          <a:p>
            <a:pPr lvl="0">
              <a:spcBef>
                <a:spcPts val="0"/>
              </a:spcBef>
              <a:buNone/>
            </a:pPr>
            <a:r>
              <a:rPr lang="en-US"/>
              <a:t>Another interesting aspect which builds this user profile is to display to the user the unusal likes and dislikes. The unusual dislikes are the movies which are to the left of the spectrum. Those are the movies that were rated much lower by the user than others. To the right of the spectrum are unusual likes.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Amod</a:t>
            </a:r>
          </a:p>
          <a:p>
            <a:pPr lvl="0">
              <a:spcBef>
                <a:spcPts val="0"/>
              </a:spcBef>
              <a:buNone/>
            </a:pPr>
            <a:r>
              <a:rPr lang="en-US"/>
              <a:t>Another aspect of user profile which may impact are rarely rated movies. What we see above are some of the movies rated at 5-star by this user but this movie was rated only by one other user out of a unique user size of over 2 million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a:spcBef>
                <a:spcPts val="0"/>
              </a:spcBef>
              <a:buNone/>
            </a:pPr>
            <a:r>
              <a:rPr lang="en-US"/>
              <a:t>Cameron</a:t>
            </a:r>
          </a:p>
          <a:p>
            <a:pPr lvl="0">
              <a:spcBef>
                <a:spcPts val="0"/>
              </a:spcBef>
              <a:buNone/>
            </a:pPr>
            <a:r>
              <a:rPr lang="en-US"/>
              <a:t>We tried visualizing our data on neo4j and python’s networkx. We also tried to perform principal component analysis (PCA) on it to reduce the dimensionality and visualize, but ran into issues with the requirements to load everything into memory. It has been done before, though (https://flowingdata.com/2007/12/11/netflix-prize-dataset-visualization/), so it is a possibility in the future.</a:t>
            </a:r>
          </a:p>
          <a:p>
            <a:pPr lvl="0" rtl="0">
              <a:spcBef>
                <a:spcPts val="0"/>
              </a:spcBef>
              <a:buNone/>
            </a:pPr>
            <a:r>
              <a:rPr lang="en-US"/>
              <a:t>Feeding data back to the web server is complicated, so we haven’t done it yet. But purely from a data storage/processing point of view, it should be feasible.</a:t>
            </a: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Cameron</a:t>
            </a:r>
          </a:p>
          <a:p>
            <a:pPr lvl="0">
              <a:spcBef>
                <a:spcPts val="0"/>
              </a:spcBef>
              <a:buNone/>
            </a:pPr>
            <a:r>
              <a:rPr lang="en-US"/>
              <a:t>Imagine sitting down with two of your friends to watch a movie. I have spent as long as an hour before to choose a movie. Imagine if you could have an application suggest the perfect movie nearly instantaneously!</a:t>
            </a:r>
          </a:p>
          <a:p>
            <a:pPr lvl="0">
              <a:spcBef>
                <a:spcPts val="0"/>
              </a:spcBef>
              <a:buNone/>
            </a:pPr>
            <a:r>
              <a:rPr lang="en-US"/>
              <a:t>Movie match does just that. Based on a user’s ratings, it suggests movies to watch using a machine-learning recommender system.</a:t>
            </a:r>
          </a:p>
          <a:p>
            <a:pPr lvl="0">
              <a:spcBef>
                <a:spcPts val="0"/>
              </a:spcBef>
              <a:buNone/>
            </a:pPr>
            <a:endParaRPr/>
          </a:p>
        </p:txBody>
      </p:sp>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Cameron</a:t>
            </a:r>
          </a:p>
          <a:p>
            <a:pPr lvl="0">
              <a:spcBef>
                <a:spcPts val="0"/>
              </a:spcBef>
              <a:buNone/>
            </a:pPr>
            <a:r>
              <a:rPr lang="en-US" sz="1400">
                <a:solidFill>
                  <a:schemeClr val="dk1"/>
                </a:solidFill>
              </a:rPr>
              <a:t>In the future, it will suggest movies for groups, as described. It will also suggest movies for a variety of genres, so you can watch something you’re in the mood for.</a:t>
            </a:r>
          </a:p>
          <a:p>
            <a:pPr lvl="0">
              <a:spcBef>
                <a:spcPts val="0"/>
              </a:spcBef>
              <a:buClr>
                <a:schemeClr val="dk1"/>
              </a:buClr>
              <a:buSzPct val="78571"/>
              <a:buFont typeface="Arial"/>
              <a:buNone/>
            </a:pPr>
            <a:r>
              <a:rPr lang="en-US" sz="1400">
                <a:solidFill>
                  <a:schemeClr val="dk1"/>
                </a:solidFill>
              </a:rPr>
              <a:t>This could be implemented on a mobile platform as well, but right now is only on a web front end.</a:t>
            </a:r>
          </a:p>
          <a:p>
            <a:pPr lvl="0" rtl="0">
              <a:spcBef>
                <a:spcPts val="0"/>
              </a:spcBef>
              <a:buClr>
                <a:schemeClr val="dk1"/>
              </a:buClr>
              <a:buSzPct val="1000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Cameron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Cameron</a:t>
            </a:r>
          </a:p>
          <a:p>
            <a:pPr lvl="0">
              <a:spcBef>
                <a:spcPts val="0"/>
              </a:spcBef>
              <a:buNone/>
            </a:pPr>
            <a:r>
              <a:rPr lang="en-US"/>
              <a:t>Our data come from the Netflix Prize and from MovieLens, a research group with a similar goal.</a:t>
            </a:r>
          </a:p>
          <a:p>
            <a:pPr lvl="0">
              <a:spcBef>
                <a:spcPts val="0"/>
              </a:spcBef>
              <a:buNone/>
            </a:pPr>
            <a:r>
              <a:rPr lang="en-US"/>
              <a:t>3 Vs - Velocity, Volume, and variety</a:t>
            </a:r>
          </a:p>
          <a:p>
            <a:pPr lvl="0">
              <a:spcBef>
                <a:spcPts val="0"/>
              </a:spcBef>
              <a:buNone/>
            </a:pPr>
            <a:r>
              <a:rPr lang="en-US"/>
              <a:t>Velocity - Slow (right now). But in the future there will be incoming data from user ratings.</a:t>
            </a:r>
          </a:p>
          <a:p>
            <a:pPr lvl="0">
              <a:spcBef>
                <a:spcPts val="0"/>
              </a:spcBef>
              <a:buNone/>
            </a:pPr>
            <a:r>
              <a:rPr lang="en-US"/>
              <a:t>Volume - We have about 3 Gb of data initially</a:t>
            </a:r>
          </a:p>
          <a:p>
            <a:pPr lvl="0">
              <a:spcBef>
                <a:spcPts val="0"/>
              </a:spcBef>
              <a:buNone/>
            </a:pPr>
            <a:r>
              <a:rPr lang="en-US"/>
              <a:t>Variety - The incoming streaming data would be schema-on-read for easy processing, but the initial datasets required a fair amount of manipulation to use the machine learning model and to consolidate the two different forms.</a:t>
            </a: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a:t>Luke</a:t>
            </a:r>
          </a:p>
        </p:txBody>
      </p:sp>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US"/>
              <a:t>Luke</a:t>
            </a: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0" i="0" u="none" strike="noStrike" cap="none">
                <a:solidFill>
                  <a:schemeClr val="dk1"/>
                </a:solidFill>
                <a:latin typeface="Calibri"/>
                <a:ea typeface="Calibri"/>
                <a:cs typeface="Calibri"/>
                <a:sym typeface="Calibri"/>
              </a:rPr>
              <a:t>Movie Match</a:t>
            </a:r>
          </a:p>
        </p:txBody>
      </p:sp>
      <p:sp>
        <p:nvSpPr>
          <p:cNvPr id="85" name="Shape 85"/>
          <p:cNvSpPr txBox="1">
            <a:spLocks noGrp="1"/>
          </p:cNvSpPr>
          <p:nvPr>
            <p:ph type="subTitle" idx="1"/>
          </p:nvPr>
        </p:nvSpPr>
        <p:spPr>
          <a:xfrm>
            <a:off x="3100550" y="-4007451"/>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Cameron Bell</a:t>
            </a:r>
          </a:p>
          <a:p>
            <a:pPr marL="0" marR="0" lvl="0" indent="0" algn="ctr"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Luke Doolittle</a:t>
            </a:r>
          </a:p>
          <a:p>
            <a:pPr marL="0" marR="0" lvl="0" indent="0" algn="ctr" rtl="0">
              <a:lnSpc>
                <a:spcPct val="90000"/>
              </a:lnSpc>
              <a:spcBef>
                <a:spcPts val="1000"/>
              </a:spcBef>
              <a:buClr>
                <a:schemeClr val="dk1"/>
              </a:buClr>
              <a:buSzPct val="25000"/>
              <a:buFont typeface="Arial"/>
              <a:buNone/>
            </a:pPr>
            <a:r>
              <a:rPr lang="en-US" sz="2400" b="0" i="0" u="none" strike="noStrike" cap="none">
                <a:solidFill>
                  <a:schemeClr val="dk1"/>
                </a:solidFill>
                <a:latin typeface="Calibri"/>
                <a:ea typeface="Calibri"/>
                <a:cs typeface="Calibri"/>
                <a:sym typeface="Calibri"/>
              </a:rPr>
              <a:t>Amod Ghangurde</a:t>
            </a:r>
          </a:p>
        </p:txBody>
      </p:sp>
      <p:sp>
        <p:nvSpPr>
          <p:cNvPr id="86" name="Shape 86"/>
          <p:cNvSpPr txBox="1"/>
          <p:nvPr/>
        </p:nvSpPr>
        <p:spPr>
          <a:xfrm>
            <a:off x="2440825" y="5145775"/>
            <a:ext cx="1092900" cy="6921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87" name="Shape 87" descr="website.png"/>
          <p:cNvPicPr preferRelativeResize="0"/>
          <p:nvPr/>
        </p:nvPicPr>
        <p:blipFill>
          <a:blip r:embed="rId3">
            <a:alphaModFix/>
          </a:blip>
          <a:stretch>
            <a:fillRect/>
          </a:stretch>
        </p:blipFill>
        <p:spPr>
          <a:xfrm>
            <a:off x="1089375" y="830875"/>
            <a:ext cx="9578630" cy="48623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Requirements </a:t>
            </a:r>
            <a:r>
              <a:rPr lang="en-US" sz="2400"/>
              <a:t>(for the given datasets)</a:t>
            </a:r>
          </a:p>
        </p:txBody>
      </p:sp>
      <p:sp>
        <p:nvSpPr>
          <p:cNvPr id="149" name="Shape 149"/>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a:t>Storage</a:t>
            </a:r>
          </a:p>
          <a:p>
            <a:pPr marR="0" lvl="1" algn="l" rtl="0">
              <a:lnSpc>
                <a:spcPct val="90000"/>
              </a:lnSpc>
              <a:spcBef>
                <a:spcPts val="0"/>
              </a:spcBef>
              <a:spcAft>
                <a:spcPts val="0"/>
              </a:spcAft>
              <a:buClr>
                <a:schemeClr val="dk1"/>
              </a:buClr>
              <a:buSzPct val="116666"/>
              <a:buFont typeface="Arial"/>
            </a:pPr>
            <a:r>
              <a:rPr lang="en-US"/>
              <a:t>&gt; 10 GB storage</a:t>
            </a:r>
          </a:p>
          <a:p>
            <a:pPr marL="0" marR="0" lvl="0" indent="0" algn="l" rtl="0">
              <a:lnSpc>
                <a:spcPct val="90000"/>
              </a:lnSpc>
              <a:spcBef>
                <a:spcPts val="0"/>
              </a:spcBef>
              <a:spcAft>
                <a:spcPts val="0"/>
              </a:spcAft>
              <a:buNone/>
            </a:pPr>
            <a:endParaRPr/>
          </a:p>
          <a:p>
            <a:pPr marR="0" lvl="0" algn="l" rtl="0">
              <a:lnSpc>
                <a:spcPct val="90000"/>
              </a:lnSpc>
              <a:spcBef>
                <a:spcPts val="0"/>
              </a:spcBef>
              <a:spcAft>
                <a:spcPts val="0"/>
              </a:spcAft>
              <a:buClr>
                <a:schemeClr val="dk1"/>
              </a:buClr>
              <a:buSzPct val="100000"/>
              <a:buFont typeface="Arial"/>
              <a:buChar char="•"/>
            </a:pPr>
            <a:r>
              <a:rPr lang="en-US"/>
              <a:t>Memory</a:t>
            </a:r>
          </a:p>
          <a:p>
            <a:pPr marR="0" lvl="1" algn="l" rtl="0">
              <a:lnSpc>
                <a:spcPct val="90000"/>
              </a:lnSpc>
              <a:spcBef>
                <a:spcPts val="0"/>
              </a:spcBef>
              <a:spcAft>
                <a:spcPts val="0"/>
              </a:spcAft>
            </a:pPr>
            <a:r>
              <a:rPr lang="en-US"/>
              <a:t>within Spark requires &gt; 8 GB RAM</a:t>
            </a:r>
          </a:p>
          <a:p>
            <a:pPr marL="0" marR="0" lvl="0" indent="0" algn="l" rtl="0">
              <a:lnSpc>
                <a:spcPct val="90000"/>
              </a:lnSpc>
              <a:spcBef>
                <a:spcPts val="0"/>
              </a:spcBef>
              <a:spcAft>
                <a:spcPts val="0"/>
              </a:spcAft>
              <a:buNone/>
            </a:pPr>
            <a:endParaRPr/>
          </a:p>
          <a:p>
            <a:pPr marR="0" lvl="0" algn="l" rtl="0">
              <a:lnSpc>
                <a:spcPct val="90000"/>
              </a:lnSpc>
              <a:spcBef>
                <a:spcPts val="0"/>
              </a:spcBef>
              <a:spcAft>
                <a:spcPts val="0"/>
              </a:spcAft>
              <a:buClr>
                <a:schemeClr val="dk1"/>
              </a:buClr>
              <a:buSzPct val="100000"/>
              <a:buFont typeface="Arial"/>
              <a:buChar char="•"/>
            </a:pPr>
            <a:r>
              <a:rPr lang="en-US"/>
              <a:t>CPU</a:t>
            </a:r>
          </a:p>
          <a:p>
            <a:pPr marR="0" lvl="1" algn="l" rtl="0">
              <a:lnSpc>
                <a:spcPct val="90000"/>
              </a:lnSpc>
              <a:spcBef>
                <a:spcPts val="0"/>
              </a:spcBef>
              <a:spcAft>
                <a:spcPts val="0"/>
              </a:spcAft>
            </a:pPr>
            <a:r>
              <a:rPr lang="en-US"/>
              <a:t>within Spark requires &gt; 2 virtual cores</a:t>
            </a:r>
          </a:p>
          <a:p>
            <a:pPr marL="0" marR="0" lvl="0" indent="0" algn="l" rtl="0">
              <a:lnSpc>
                <a:spcPct val="90000"/>
              </a:lnSpc>
              <a:spcBef>
                <a:spcPts val="0"/>
              </a:spcBef>
              <a:spcAft>
                <a:spcPts val="0"/>
              </a:spcAft>
              <a:buNone/>
            </a:pPr>
            <a:endParaRPr/>
          </a:p>
          <a:p>
            <a:pPr marL="177800" marR="0" lvl="0" indent="-1778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Website</a:t>
            </a:r>
          </a:p>
        </p:txBody>
      </p:sp>
      <p:pic>
        <p:nvPicPr>
          <p:cNvPr id="155" name="Shape 155" descr="website.png"/>
          <p:cNvPicPr preferRelativeResize="0"/>
          <p:nvPr/>
        </p:nvPicPr>
        <p:blipFill>
          <a:blip r:embed="rId3">
            <a:alphaModFix/>
          </a:blip>
          <a:stretch>
            <a:fillRect/>
          </a:stretch>
        </p:blipFill>
        <p:spPr>
          <a:xfrm>
            <a:off x="1149575" y="1513950"/>
            <a:ext cx="9578630" cy="4862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838200" y="120075"/>
            <a:ext cx="10515600" cy="1325700"/>
          </a:xfrm>
          <a:prstGeom prst="rect">
            <a:avLst/>
          </a:prstGeom>
        </p:spPr>
        <p:txBody>
          <a:bodyPr lIns="91425" tIns="91425" rIns="91425" bIns="91425" anchor="ctr" anchorCtr="0">
            <a:noAutofit/>
          </a:bodyPr>
          <a:lstStyle/>
          <a:p>
            <a:pPr lvl="0">
              <a:spcBef>
                <a:spcPts val="0"/>
              </a:spcBef>
              <a:buNone/>
            </a:pPr>
            <a:r>
              <a:rPr lang="en-US" sz="4000"/>
              <a:t>Population view - Most often rated movies and average rating</a:t>
            </a:r>
          </a:p>
        </p:txBody>
      </p:sp>
      <p:sp>
        <p:nvSpPr>
          <p:cNvPr id="161" name="Shape 161"/>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endParaRPr/>
          </a:p>
        </p:txBody>
      </p:sp>
      <p:pic>
        <p:nvPicPr>
          <p:cNvPr id="162" name="Shape 162"/>
          <p:cNvPicPr preferRelativeResize="0"/>
          <p:nvPr/>
        </p:nvPicPr>
        <p:blipFill>
          <a:blip r:embed="rId3">
            <a:alphaModFix/>
          </a:blip>
          <a:stretch>
            <a:fillRect/>
          </a:stretch>
        </p:blipFill>
        <p:spPr>
          <a:xfrm>
            <a:off x="452437" y="1353275"/>
            <a:ext cx="11287125" cy="5448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Population view - Count of ratings and Genre distribution</a:t>
            </a:r>
          </a:p>
        </p:txBody>
      </p:sp>
      <p:pic>
        <p:nvPicPr>
          <p:cNvPr id="168" name="Shape 168"/>
          <p:cNvPicPr preferRelativeResize="0"/>
          <p:nvPr/>
        </p:nvPicPr>
        <p:blipFill>
          <a:blip r:embed="rId3">
            <a:alphaModFix/>
          </a:blip>
          <a:stretch>
            <a:fillRect/>
          </a:stretch>
        </p:blipFill>
        <p:spPr>
          <a:xfrm>
            <a:off x="838200" y="1815850"/>
            <a:ext cx="11238724" cy="4862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Distribution of my ratings (user id = 186590)</a:t>
            </a:r>
          </a:p>
        </p:txBody>
      </p:sp>
      <p:sp>
        <p:nvSpPr>
          <p:cNvPr id="174" name="Shape 174"/>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endParaRPr/>
          </a:p>
        </p:txBody>
      </p:sp>
      <p:pic>
        <p:nvPicPr>
          <p:cNvPr id="175" name="Shape 175"/>
          <p:cNvPicPr preferRelativeResize="0"/>
          <p:nvPr/>
        </p:nvPicPr>
        <p:blipFill>
          <a:blip r:embed="rId3">
            <a:alphaModFix/>
          </a:blip>
          <a:stretch>
            <a:fillRect/>
          </a:stretch>
        </p:blipFill>
        <p:spPr>
          <a:xfrm>
            <a:off x="419100" y="1426537"/>
            <a:ext cx="11353800" cy="5324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My unusual likes and dislikes</a:t>
            </a:r>
          </a:p>
        </p:txBody>
      </p:sp>
      <p:sp>
        <p:nvSpPr>
          <p:cNvPr id="181" name="Shape 181"/>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endParaRPr/>
          </a:p>
        </p:txBody>
      </p:sp>
      <p:pic>
        <p:nvPicPr>
          <p:cNvPr id="182" name="Shape 182"/>
          <p:cNvPicPr preferRelativeResize="0"/>
          <p:nvPr/>
        </p:nvPicPr>
        <p:blipFill>
          <a:blip r:embed="rId3">
            <a:alphaModFix/>
          </a:blip>
          <a:stretch>
            <a:fillRect/>
          </a:stretch>
        </p:blipFill>
        <p:spPr>
          <a:xfrm>
            <a:off x="114300" y="1493125"/>
            <a:ext cx="11963400" cy="52954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Rare movies rated by me</a:t>
            </a:r>
          </a:p>
        </p:txBody>
      </p:sp>
      <p:sp>
        <p:nvSpPr>
          <p:cNvPr id="188" name="Shape 188"/>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endParaRPr/>
          </a:p>
        </p:txBody>
      </p:sp>
      <p:pic>
        <p:nvPicPr>
          <p:cNvPr id="189" name="Shape 189"/>
          <p:cNvPicPr preferRelativeResize="0"/>
          <p:nvPr/>
        </p:nvPicPr>
        <p:blipFill>
          <a:blip r:embed="rId3">
            <a:alphaModFix/>
          </a:blip>
          <a:stretch>
            <a:fillRect/>
          </a:stretch>
        </p:blipFill>
        <p:spPr>
          <a:xfrm>
            <a:off x="300037" y="1490775"/>
            <a:ext cx="11591925" cy="5229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Data Load Performance</a:t>
            </a:r>
          </a:p>
        </p:txBody>
      </p:sp>
      <p:sp>
        <p:nvSpPr>
          <p:cNvPr id="195" name="Shape 195"/>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1000"/>
              </a:spcBef>
              <a:spcAft>
                <a:spcPts val="0"/>
              </a:spcAft>
              <a:buNone/>
            </a:pPr>
            <a:endParaRPr/>
          </a:p>
          <a:p>
            <a:pPr marL="0" marR="0" lvl="0" indent="0" algn="l" rtl="0">
              <a:lnSpc>
                <a:spcPct val="90000"/>
              </a:lnSpc>
              <a:spcBef>
                <a:spcPts val="1000"/>
              </a:spcBef>
              <a:spcAft>
                <a:spcPts val="0"/>
              </a:spcAft>
              <a:buNone/>
            </a:pPr>
            <a:endParaRPr/>
          </a:p>
          <a:p>
            <a:pPr marL="0" marR="0" lvl="0" indent="0" algn="l" rtl="0">
              <a:lnSpc>
                <a:spcPct val="90000"/>
              </a:lnSpc>
              <a:spcBef>
                <a:spcPts val="1000"/>
              </a:spcBef>
              <a:spcAft>
                <a:spcPts val="0"/>
              </a:spcAft>
              <a:buNone/>
            </a:pPr>
            <a:endParaRPr/>
          </a:p>
          <a:p>
            <a:pPr marR="0" lvl="0" algn="l" rtl="0">
              <a:lnSpc>
                <a:spcPct val="90000"/>
              </a:lnSpc>
              <a:spcBef>
                <a:spcPts val="1000"/>
              </a:spcBef>
              <a:spcAft>
                <a:spcPts val="0"/>
              </a:spcAft>
              <a:buClr>
                <a:schemeClr val="dk1"/>
              </a:buClr>
              <a:buSzPct val="100000"/>
              <a:buFont typeface="Arial"/>
              <a:buChar char="•"/>
            </a:pPr>
            <a:r>
              <a:rPr lang="en-US"/>
              <a:t>Real-time updates should be possible</a:t>
            </a:r>
          </a:p>
          <a:p>
            <a:pPr marL="177800" marR="0" lvl="0" indent="-1778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196" name="Shape 196" title="Points scored"/>
          <p:cNvPicPr preferRelativeResize="0"/>
          <p:nvPr/>
        </p:nvPicPr>
        <p:blipFill>
          <a:blip r:embed="rId3">
            <a:alphaModFix/>
          </a:blip>
          <a:stretch>
            <a:fillRect/>
          </a:stretch>
        </p:blipFill>
        <p:spPr>
          <a:xfrm>
            <a:off x="2558825" y="1477176"/>
            <a:ext cx="6788625" cy="4197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Machine Learning Performance</a:t>
            </a:r>
          </a:p>
        </p:txBody>
      </p:sp>
      <p:sp>
        <p:nvSpPr>
          <p:cNvPr id="202" name="Shape 202"/>
          <p:cNvSpPr txBox="1">
            <a:spLocks noGrp="1"/>
          </p:cNvSpPr>
          <p:nvPr>
            <p:ph type="body" idx="1"/>
          </p:nvPr>
        </p:nvSpPr>
        <p:spPr>
          <a:xfrm>
            <a:off x="838200" y="1825625"/>
            <a:ext cx="43641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a:t>Hyperparameter Tuning</a:t>
            </a:r>
          </a:p>
          <a:p>
            <a:pPr marR="0" lvl="1" algn="l" rtl="0">
              <a:lnSpc>
                <a:spcPct val="90000"/>
              </a:lnSpc>
              <a:spcBef>
                <a:spcPts val="0"/>
              </a:spcBef>
              <a:spcAft>
                <a:spcPts val="0"/>
              </a:spcAft>
            </a:pPr>
            <a:r>
              <a:rPr lang="en-US"/>
              <a:t>Grid search on small dataset</a:t>
            </a:r>
          </a:p>
          <a:p>
            <a:pPr marR="0" lvl="1" algn="l" rtl="0">
              <a:lnSpc>
                <a:spcPct val="90000"/>
              </a:lnSpc>
              <a:spcBef>
                <a:spcPts val="0"/>
              </a:spcBef>
              <a:spcAft>
                <a:spcPts val="0"/>
              </a:spcAft>
            </a:pPr>
            <a:r>
              <a:rPr lang="en-US"/>
              <a:t>Hyperparameters: rank, iterations, lambda</a:t>
            </a:r>
          </a:p>
          <a:p>
            <a:pPr marL="0" marR="0" lvl="0" indent="0" algn="l" rtl="0">
              <a:lnSpc>
                <a:spcPct val="90000"/>
              </a:lnSpc>
              <a:spcBef>
                <a:spcPts val="0"/>
              </a:spcBef>
              <a:spcAft>
                <a:spcPts val="0"/>
              </a:spcAft>
              <a:buNone/>
            </a:pPr>
            <a:endParaRPr/>
          </a:p>
          <a:p>
            <a:pPr marL="177800" marR="0" lvl="0" indent="-1778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203" name="Shape 203" title="Points scored"/>
          <p:cNvPicPr preferRelativeResize="0"/>
          <p:nvPr/>
        </p:nvPicPr>
        <p:blipFill>
          <a:blip r:embed="rId3">
            <a:alphaModFix/>
          </a:blip>
          <a:stretch>
            <a:fillRect/>
          </a:stretch>
        </p:blipFill>
        <p:spPr>
          <a:xfrm>
            <a:off x="5270650" y="1994374"/>
            <a:ext cx="6435600" cy="3979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Machine Learning Performance</a:t>
            </a:r>
          </a:p>
        </p:txBody>
      </p:sp>
      <p:sp>
        <p:nvSpPr>
          <p:cNvPr id="209" name="Shape 209"/>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marR="0" lvl="0" indent="0" algn="l" rtl="0">
              <a:lnSpc>
                <a:spcPct val="90000"/>
              </a:lnSpc>
              <a:spcBef>
                <a:spcPts val="0"/>
              </a:spcBef>
              <a:spcAft>
                <a:spcPts val="0"/>
              </a:spcAft>
              <a:buNone/>
            </a:pPr>
            <a:endParaRPr/>
          </a:p>
          <a:p>
            <a:pPr marL="0" lvl="0" indent="0" rtl="0">
              <a:spcBef>
                <a:spcPts val="0"/>
              </a:spcBef>
              <a:buNone/>
            </a:pPr>
            <a:endParaRPr>
              <a:solidFill>
                <a:srgbClr val="000000"/>
              </a:solidFill>
            </a:endParaRPr>
          </a:p>
          <a:p>
            <a:pPr marL="177800" marR="0" lvl="0" indent="-1778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210" name="Shape 210" title="Points scored"/>
          <p:cNvPicPr preferRelativeResize="0"/>
          <p:nvPr/>
        </p:nvPicPr>
        <p:blipFill>
          <a:blip r:embed="rId3">
            <a:alphaModFix/>
          </a:blip>
          <a:stretch>
            <a:fillRect/>
          </a:stretch>
        </p:blipFill>
        <p:spPr>
          <a:xfrm>
            <a:off x="2048550" y="1646300"/>
            <a:ext cx="7490550" cy="4631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i="0" u="none" strike="noStrike" cap="none">
                <a:solidFill>
                  <a:schemeClr val="dk1"/>
                </a:solidFill>
                <a:latin typeface="Impact"/>
                <a:ea typeface="Impact"/>
                <a:cs typeface="Impact"/>
                <a:sym typeface="Impact"/>
              </a:rPr>
              <a:t>Overview</a:t>
            </a:r>
          </a:p>
        </p:txBody>
      </p:sp>
      <p:sp>
        <p:nvSpPr>
          <p:cNvPr id="93" name="Shape 93"/>
          <p:cNvSpPr txBox="1">
            <a:spLocks noGrp="1"/>
          </p:cNvSpPr>
          <p:nvPr>
            <p:ph type="body" idx="1"/>
          </p:nvPr>
        </p:nvSpPr>
        <p:spPr>
          <a:xfrm>
            <a:off x="838200" y="1362625"/>
            <a:ext cx="105156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Problem statement</a:t>
            </a:r>
          </a:p>
          <a:p>
            <a:pPr marR="0" lvl="1" algn="l" rtl="0">
              <a:lnSpc>
                <a:spcPct val="90000"/>
              </a:lnSpc>
              <a:spcBef>
                <a:spcPts val="0"/>
              </a:spcBef>
              <a:spcAft>
                <a:spcPts val="0"/>
              </a:spcAft>
            </a:pPr>
            <a:r>
              <a:rPr lang="en-US"/>
              <a:t>It takes far too long to choose a movie to watch</a:t>
            </a:r>
          </a:p>
          <a:p>
            <a:pPr marR="0" lvl="1" algn="l" rtl="0">
              <a:lnSpc>
                <a:spcPct val="90000"/>
              </a:lnSpc>
              <a:spcBef>
                <a:spcPts val="0"/>
              </a:spcBef>
              <a:spcAft>
                <a:spcPts val="0"/>
              </a:spcAft>
            </a:pPr>
            <a:r>
              <a:rPr lang="en-US"/>
              <a:t>Even when you do choose, how do you know you’ll like it?</a:t>
            </a:r>
          </a:p>
          <a:p>
            <a:pPr marR="0" lvl="1" algn="l" rtl="0">
              <a:lnSpc>
                <a:spcPct val="90000"/>
              </a:lnSpc>
              <a:spcBef>
                <a:spcPts val="0"/>
              </a:spcBef>
              <a:spcAft>
                <a:spcPts val="0"/>
              </a:spcAft>
            </a:pPr>
            <a:r>
              <a:rPr lang="en-US"/>
              <a:t>Movie Match hasn't been done successfully cross-platform</a:t>
            </a:r>
          </a:p>
          <a:p>
            <a:pPr marL="0" marR="0" lvl="0" indent="0" algn="l" rtl="0">
              <a:lnSpc>
                <a:spcPct val="90000"/>
              </a:lnSpc>
              <a:spcBef>
                <a:spcPts val="1000"/>
              </a:spcBef>
              <a:spcAft>
                <a:spcPts val="0"/>
              </a:spcAft>
              <a:buNone/>
            </a:pPr>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94" name="Shape 94"/>
          <p:cNvPicPr preferRelativeResize="0"/>
          <p:nvPr/>
        </p:nvPicPr>
        <p:blipFill>
          <a:blip r:embed="rId3">
            <a:alphaModFix/>
          </a:blip>
          <a:stretch>
            <a:fillRect/>
          </a:stretch>
        </p:blipFill>
        <p:spPr>
          <a:xfrm>
            <a:off x="1786129" y="3003654"/>
            <a:ext cx="8619749" cy="3817874"/>
          </a:xfrm>
          <a:prstGeom prst="rect">
            <a:avLst/>
          </a:prstGeom>
          <a:noFill/>
          <a:ln>
            <a:noFill/>
          </a:ln>
        </p:spPr>
      </p:pic>
      <p:pic>
        <p:nvPicPr>
          <p:cNvPr id="95" name="Shape 95"/>
          <p:cNvPicPr preferRelativeResize="0"/>
          <p:nvPr/>
        </p:nvPicPr>
        <p:blipFill>
          <a:blip r:embed="rId4">
            <a:alphaModFix/>
          </a:blip>
          <a:stretch>
            <a:fillRect/>
          </a:stretch>
        </p:blipFill>
        <p:spPr>
          <a:xfrm>
            <a:off x="7240525" y="3844124"/>
            <a:ext cx="475274" cy="315525"/>
          </a:xfrm>
          <a:prstGeom prst="rect">
            <a:avLst/>
          </a:prstGeom>
          <a:noFill/>
          <a:ln>
            <a:noFill/>
          </a:ln>
        </p:spPr>
      </p:pic>
      <p:pic>
        <p:nvPicPr>
          <p:cNvPr id="96" name="Shape 96"/>
          <p:cNvPicPr preferRelativeResize="0"/>
          <p:nvPr/>
        </p:nvPicPr>
        <p:blipFill>
          <a:blip r:embed="rId5">
            <a:alphaModFix/>
          </a:blip>
          <a:stretch>
            <a:fillRect/>
          </a:stretch>
        </p:blipFill>
        <p:spPr>
          <a:xfrm>
            <a:off x="7240525" y="4376988"/>
            <a:ext cx="475274" cy="319586"/>
          </a:xfrm>
          <a:prstGeom prst="rect">
            <a:avLst/>
          </a:prstGeom>
          <a:noFill/>
          <a:ln>
            <a:noFill/>
          </a:ln>
        </p:spPr>
      </p:pic>
      <p:pic>
        <p:nvPicPr>
          <p:cNvPr id="97" name="Shape 97"/>
          <p:cNvPicPr preferRelativeResize="0"/>
          <p:nvPr/>
        </p:nvPicPr>
        <p:blipFill>
          <a:blip r:embed="rId6">
            <a:alphaModFix/>
          </a:blip>
          <a:stretch>
            <a:fillRect/>
          </a:stretch>
        </p:blipFill>
        <p:spPr>
          <a:xfrm>
            <a:off x="7240524" y="5388574"/>
            <a:ext cx="475274" cy="311249"/>
          </a:xfrm>
          <a:prstGeom prst="rect">
            <a:avLst/>
          </a:prstGeom>
          <a:noFill/>
          <a:ln>
            <a:noFill/>
          </a:ln>
        </p:spPr>
      </p:pic>
      <p:pic>
        <p:nvPicPr>
          <p:cNvPr id="98" name="Shape 98"/>
          <p:cNvPicPr preferRelativeResize="0"/>
          <p:nvPr/>
        </p:nvPicPr>
        <p:blipFill>
          <a:blip r:embed="rId7">
            <a:alphaModFix/>
          </a:blip>
          <a:stretch>
            <a:fillRect/>
          </a:stretch>
        </p:blipFill>
        <p:spPr>
          <a:xfrm>
            <a:off x="7240524" y="5886853"/>
            <a:ext cx="475275" cy="335196"/>
          </a:xfrm>
          <a:prstGeom prst="rect">
            <a:avLst/>
          </a:prstGeom>
          <a:noFill/>
          <a:ln>
            <a:noFill/>
          </a:ln>
        </p:spPr>
      </p:pic>
      <p:pic>
        <p:nvPicPr>
          <p:cNvPr id="99" name="Shape 99"/>
          <p:cNvPicPr preferRelativeResize="0"/>
          <p:nvPr/>
        </p:nvPicPr>
        <p:blipFill>
          <a:blip r:embed="rId8">
            <a:alphaModFix/>
          </a:blip>
          <a:stretch>
            <a:fillRect/>
          </a:stretch>
        </p:blipFill>
        <p:spPr>
          <a:xfrm>
            <a:off x="7268528" y="4884812"/>
            <a:ext cx="419259" cy="315524"/>
          </a:xfrm>
          <a:prstGeom prst="rect">
            <a:avLst/>
          </a:prstGeom>
          <a:noFill/>
          <a:ln>
            <a:noFill/>
          </a:ln>
        </p:spPr>
      </p:pic>
      <p:sp>
        <p:nvSpPr>
          <p:cNvPr id="100" name="Shape 100"/>
          <p:cNvSpPr txBox="1"/>
          <p:nvPr/>
        </p:nvSpPr>
        <p:spPr>
          <a:xfrm>
            <a:off x="5546525" y="3734850"/>
            <a:ext cx="373500" cy="264000"/>
          </a:xfrm>
          <a:prstGeom prst="rect">
            <a:avLst/>
          </a:prstGeom>
          <a:noFill/>
          <a:ln>
            <a:noFill/>
          </a:ln>
        </p:spPr>
        <p:txBody>
          <a:bodyPr lIns="91425" tIns="91425" rIns="91425" bIns="91425" anchor="t" anchorCtr="0">
            <a:noAutofit/>
          </a:bodyPr>
          <a:lstStyle/>
          <a:p>
            <a:pPr lvl="0">
              <a:spcBef>
                <a:spcPts val="0"/>
              </a:spcBef>
              <a:buNone/>
            </a:pPr>
            <a:r>
              <a:rPr lang="en-US" sz="1000" b="1"/>
              <a: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rtl="0">
              <a:spcBef>
                <a:spcPts val="0"/>
              </a:spcBef>
              <a:buNone/>
            </a:pPr>
            <a:r>
              <a:rPr lang="en-US"/>
              <a:t>Solo and Group recommender</a:t>
            </a:r>
          </a:p>
        </p:txBody>
      </p:sp>
      <p:sp>
        <p:nvSpPr>
          <p:cNvPr id="106" name="Shape 106"/>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rtl="0">
              <a:spcBef>
                <a:spcPts val="0"/>
              </a:spcBef>
              <a:buNone/>
            </a:pPr>
            <a:endParaRPr/>
          </a:p>
        </p:txBody>
      </p:sp>
      <p:pic>
        <p:nvPicPr>
          <p:cNvPr id="107" name="Shape 107"/>
          <p:cNvPicPr preferRelativeResize="0"/>
          <p:nvPr/>
        </p:nvPicPr>
        <p:blipFill>
          <a:blip r:embed="rId3">
            <a:alphaModFix/>
          </a:blip>
          <a:stretch>
            <a:fillRect/>
          </a:stretch>
        </p:blipFill>
        <p:spPr>
          <a:xfrm>
            <a:off x="638175" y="1390087"/>
            <a:ext cx="10915650" cy="5362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2766150"/>
            <a:ext cx="10515600" cy="1325700"/>
          </a:xfrm>
          <a:prstGeom prst="rect">
            <a:avLst/>
          </a:prstGeom>
        </p:spPr>
        <p:txBody>
          <a:bodyPr lIns="91425" tIns="91425" rIns="91425" bIns="91425" anchor="ctr" anchorCtr="0">
            <a:noAutofit/>
          </a:bodyPr>
          <a:lstStyle/>
          <a:p>
            <a:pPr lvl="0" algn="ctr">
              <a:spcBef>
                <a:spcPts val="0"/>
              </a:spcBef>
              <a:buNone/>
            </a:pPr>
            <a:r>
              <a:rPr lang="en-US" sz="6000" b="1"/>
              <a:t>What we’ve done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38200" y="606125"/>
            <a:ext cx="10515600" cy="850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Dataset</a:t>
            </a:r>
          </a:p>
        </p:txBody>
      </p:sp>
      <p:sp>
        <p:nvSpPr>
          <p:cNvPr id="118" name="Shape 118"/>
          <p:cNvSpPr txBox="1">
            <a:spLocks noGrp="1"/>
          </p:cNvSpPr>
          <p:nvPr>
            <p:ph type="body" idx="1"/>
          </p:nvPr>
        </p:nvSpPr>
        <p:spPr>
          <a:xfrm>
            <a:off x="838200" y="5084199"/>
            <a:ext cx="10515600" cy="1009500"/>
          </a:xfrm>
          <a:prstGeom prst="rect">
            <a:avLst/>
          </a:prstGeom>
          <a:noFill/>
          <a:ln>
            <a:noFill/>
          </a:ln>
        </p:spPr>
        <p:txBody>
          <a:bodyPr lIns="91425" tIns="45700" rIns="91425" bIns="45700" anchor="t" anchorCtr="0">
            <a:noAutofit/>
          </a:bodyPr>
          <a:lstStyle/>
          <a:p>
            <a:pPr marL="228600" marR="0" lvl="0" indent="-203200" algn="l" rtl="0">
              <a:lnSpc>
                <a:spcPct val="90000"/>
              </a:lnSpc>
              <a:spcBef>
                <a:spcPts val="0"/>
              </a:spcBef>
              <a:spcAft>
                <a:spcPts val="0"/>
              </a:spcAft>
              <a:buClr>
                <a:schemeClr val="dk1"/>
              </a:buClr>
              <a:buSzPct val="100000"/>
              <a:buFont typeface="Arial"/>
            </a:pPr>
            <a:r>
              <a:rPr lang="en-US" sz="2400"/>
              <a:t>Update (Near real time)</a:t>
            </a:r>
          </a:p>
          <a:p>
            <a:pPr marR="0" lvl="1" algn="l" rtl="0">
              <a:lnSpc>
                <a:spcPct val="90000"/>
              </a:lnSpc>
              <a:spcBef>
                <a:spcPts val="500"/>
              </a:spcBef>
              <a:spcAft>
                <a:spcPts val="0"/>
              </a:spcAft>
              <a:buClr>
                <a:schemeClr val="dk1"/>
              </a:buClr>
              <a:buSzPct val="100000"/>
              <a:buFont typeface="Arial"/>
              <a:buChar char="•"/>
            </a:pPr>
            <a:r>
              <a:rPr lang="en-US" sz="2000"/>
              <a:t>Updates made by users in the front end web application</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119" name="Shape 119"/>
          <p:cNvGraphicFramePr/>
          <p:nvPr/>
        </p:nvGraphicFramePr>
        <p:xfrm>
          <a:off x="1057375" y="1644450"/>
          <a:ext cx="10175250" cy="3002070"/>
        </p:xfrm>
        <a:graphic>
          <a:graphicData uri="http://schemas.openxmlformats.org/drawingml/2006/table">
            <a:tbl>
              <a:tblPr>
                <a:noFill/>
                <a:tableStyleId>{B14FEE88-2E6F-4762-915D-30BEC7E99E47}</a:tableStyleId>
              </a:tblPr>
              <a:tblGrid>
                <a:gridCol w="3391750"/>
                <a:gridCol w="3391750"/>
                <a:gridCol w="3391750"/>
              </a:tblGrid>
              <a:tr h="381000">
                <a:tc>
                  <a:txBody>
                    <a:bodyPr/>
                    <a:lstStyle/>
                    <a:p>
                      <a:pPr lvl="0">
                        <a:spcBef>
                          <a:spcPts val="0"/>
                        </a:spcBef>
                        <a:buClr>
                          <a:schemeClr val="dk1"/>
                        </a:buClr>
                        <a:buSzPct val="64705"/>
                        <a:buFont typeface="Arial"/>
                        <a:buNone/>
                      </a:pPr>
                      <a:r>
                        <a:rPr lang="en-US" sz="1700" b="1"/>
                        <a:t>Dataset</a:t>
                      </a:r>
                    </a:p>
                  </a:txBody>
                  <a:tcPr marL="91425" marR="91425" marT="91425" marB="91425"/>
                </a:tc>
                <a:tc>
                  <a:txBody>
                    <a:bodyPr/>
                    <a:lstStyle/>
                    <a:p>
                      <a:pPr lvl="0" rtl="0">
                        <a:spcBef>
                          <a:spcPts val="0"/>
                        </a:spcBef>
                        <a:buClr>
                          <a:schemeClr val="dk1"/>
                        </a:buClr>
                        <a:buSzPct val="64705"/>
                        <a:buFont typeface="Arial"/>
                        <a:buNone/>
                      </a:pPr>
                      <a:r>
                        <a:rPr lang="en-US" sz="1700" b="1">
                          <a:solidFill>
                            <a:schemeClr val="dk1"/>
                          </a:solidFill>
                        </a:rPr>
                        <a:t>Initial Load</a:t>
                      </a:r>
                    </a:p>
                  </a:txBody>
                  <a:tcPr marL="91425" marR="91425" marT="91425" marB="91425">
                    <a:lnB w="9525" cap="flat" cmpd="sng">
                      <a:solidFill>
                        <a:srgbClr val="9E9E9E"/>
                      </a:solidFill>
                      <a:prstDash val="solid"/>
                      <a:round/>
                      <a:headEnd type="none" w="med" len="med"/>
                      <a:tailEnd type="none" w="med" len="med"/>
                    </a:lnB>
                  </a:tcPr>
                </a:tc>
                <a:tc>
                  <a:txBody>
                    <a:bodyPr/>
                    <a:lstStyle/>
                    <a:p>
                      <a:pPr lvl="0">
                        <a:spcBef>
                          <a:spcPts val="0"/>
                        </a:spcBef>
                        <a:buClr>
                          <a:schemeClr val="dk1"/>
                        </a:buClr>
                        <a:buSzPct val="64705"/>
                        <a:buFont typeface="Arial"/>
                        <a:buNone/>
                      </a:pPr>
                      <a:r>
                        <a:rPr lang="en-US" sz="1700" b="1">
                          <a:solidFill>
                            <a:schemeClr val="dk1"/>
                          </a:solidFill>
                        </a:rPr>
                        <a:t>Update</a:t>
                      </a:r>
                    </a:p>
                  </a:txBody>
                  <a:tcPr marL="91425" marR="91425" marT="91425" marB="91425"/>
                </a:tc>
              </a:tr>
              <a:tr h="381000">
                <a:tc>
                  <a:txBody>
                    <a:bodyPr/>
                    <a:lstStyle/>
                    <a:p>
                      <a:pPr lvl="0" rtl="0">
                        <a:spcBef>
                          <a:spcPts val="0"/>
                        </a:spcBef>
                        <a:buNone/>
                      </a:pPr>
                      <a:r>
                        <a:rPr lang="en-US" sz="1600"/>
                        <a:t>Source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US" sz="1600"/>
                        <a:t>GroupLens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US" sz="1600"/>
                        <a:t>Netflix prize</a:t>
                      </a:r>
                    </a:p>
                  </a:txBody>
                  <a:tcPr marL="91425" marR="91425" marT="91425" marB="91425">
                    <a:lnL w="9525" cap="flat" cmpd="sng">
                      <a:solidFill>
                        <a:srgbClr val="9E9E9E"/>
                      </a:solidFill>
                      <a:prstDash val="solid"/>
                      <a:round/>
                      <a:headEnd type="none" w="med" len="med"/>
                      <a:tailEnd type="none" w="med" len="med"/>
                    </a:lnL>
                  </a:tcPr>
                </a:tc>
              </a:tr>
              <a:tr h="381000">
                <a:tc>
                  <a:txBody>
                    <a:bodyPr/>
                    <a:lstStyle/>
                    <a:p>
                      <a:pPr lvl="0" rtl="0">
                        <a:spcBef>
                          <a:spcPts val="0"/>
                        </a:spcBef>
                        <a:buNone/>
                      </a:pPr>
                      <a:r>
                        <a:rPr lang="en-US" sz="1600"/>
                        <a:t>Ratings</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US" sz="1600"/>
                        <a:t>24 million</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lvl="0" rtl="0">
                        <a:spcBef>
                          <a:spcPts val="0"/>
                        </a:spcBef>
                        <a:buNone/>
                      </a:pPr>
                      <a:r>
                        <a:rPr lang="en-US" sz="1600"/>
                        <a:t>100 million</a:t>
                      </a:r>
                    </a:p>
                  </a:txBody>
                  <a:tcPr marL="91425" marR="91425" marT="91425" marB="91425">
                    <a:lnL w="9525" cap="flat" cmpd="sng">
                      <a:solidFill>
                        <a:srgbClr val="9E9E9E"/>
                      </a:solidFill>
                      <a:prstDash val="solid"/>
                      <a:round/>
                      <a:headEnd type="none" w="med" len="med"/>
                      <a:tailEnd type="none" w="med" len="med"/>
                    </a:lnL>
                  </a:tcPr>
                </a:tc>
              </a:tr>
              <a:tr h="381000">
                <a:tc>
                  <a:txBody>
                    <a:bodyPr/>
                    <a:lstStyle/>
                    <a:p>
                      <a:pPr lvl="0" rtl="0">
                        <a:spcBef>
                          <a:spcPts val="0"/>
                        </a:spcBef>
                        <a:buNone/>
                      </a:pPr>
                      <a:r>
                        <a:rPr lang="en-US" sz="1600"/>
                        <a:t>Movies and Users</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US" sz="1600"/>
                        <a:t>40,000 movies by 260,000 users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marL="0" lvl="0" indent="0" rtl="0">
                        <a:lnSpc>
                          <a:spcPct val="90000"/>
                        </a:lnSpc>
                        <a:spcBef>
                          <a:spcPts val="500"/>
                        </a:spcBef>
                        <a:buNone/>
                      </a:pPr>
                      <a:r>
                        <a:rPr lang="en-US" sz="1600"/>
                        <a:t>17,000 movies by 480,000 users</a:t>
                      </a:r>
                    </a:p>
                  </a:txBody>
                  <a:tcPr marL="91425" marR="91425" marT="91425" marB="91425">
                    <a:lnL w="9525" cap="flat" cmpd="sng">
                      <a:solidFill>
                        <a:srgbClr val="9E9E9E"/>
                      </a:solidFill>
                      <a:prstDash val="solid"/>
                      <a:round/>
                      <a:headEnd type="none" w="med" len="med"/>
                      <a:tailEnd type="none" w="med" len="med"/>
                    </a:lnL>
                  </a:tcPr>
                </a:tc>
              </a:tr>
              <a:tr h="381000">
                <a:tc>
                  <a:txBody>
                    <a:bodyPr/>
                    <a:lstStyle/>
                    <a:p>
                      <a:pPr lvl="0" rtl="0">
                        <a:spcBef>
                          <a:spcPts val="0"/>
                        </a:spcBef>
                        <a:buNone/>
                      </a:pPr>
                      <a:r>
                        <a:rPr lang="en-US" sz="1600"/>
                        <a:t>Timeframe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US" sz="1600"/>
                        <a:t>Jan, 1995 and Oct, 2016</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marL="0" lvl="0" indent="0" rtl="0">
                        <a:lnSpc>
                          <a:spcPct val="90000"/>
                        </a:lnSpc>
                        <a:spcBef>
                          <a:spcPts val="500"/>
                        </a:spcBef>
                        <a:buNone/>
                      </a:pPr>
                      <a:r>
                        <a:rPr lang="en-US" sz="1600"/>
                        <a:t>Oct, 1998 and Dec, 2005</a:t>
                      </a:r>
                    </a:p>
                  </a:txBody>
                  <a:tcPr marL="91425" marR="91425" marT="91425" marB="91425">
                    <a:lnL w="9525" cap="flat" cmpd="sng">
                      <a:solidFill>
                        <a:srgbClr val="9E9E9E"/>
                      </a:solidFill>
                      <a:prstDash val="solid"/>
                      <a:round/>
                      <a:headEnd type="none" w="med" len="med"/>
                      <a:tailEnd type="none" w="med" len="med"/>
                    </a:lnL>
                  </a:tcPr>
                </a:tc>
              </a:tr>
              <a:tr h="381000">
                <a:tc>
                  <a:txBody>
                    <a:bodyPr/>
                    <a:lstStyle/>
                    <a:p>
                      <a:pPr lvl="0" rtl="0">
                        <a:spcBef>
                          <a:spcPts val="0"/>
                        </a:spcBef>
                        <a:buNone/>
                      </a:pPr>
                      <a:r>
                        <a:rPr lang="en-US" sz="1600"/>
                        <a:t>Size</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US" sz="1600"/>
                        <a:t>~1Gb</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marL="0" lvl="0" indent="0" rtl="0">
                        <a:lnSpc>
                          <a:spcPct val="90000"/>
                        </a:lnSpc>
                        <a:spcBef>
                          <a:spcPts val="500"/>
                        </a:spcBef>
                        <a:buNone/>
                      </a:pPr>
                      <a:r>
                        <a:rPr lang="en-US" sz="1600"/>
                        <a:t>~2Gb</a:t>
                      </a:r>
                    </a:p>
                  </a:txBody>
                  <a:tcPr marL="91425" marR="91425" marT="91425" marB="91425">
                    <a:lnL w="9525" cap="flat" cmpd="sng">
                      <a:solidFill>
                        <a:srgbClr val="9E9E9E"/>
                      </a:solidFill>
                      <a:prstDash val="solid"/>
                      <a:round/>
                      <a:headEnd type="none" w="med" len="med"/>
                      <a:tailEnd type="none" w="med" len="med"/>
                    </a:lnL>
                  </a:tcPr>
                </a:tc>
              </a:tr>
              <a:tr h="381000">
                <a:tc>
                  <a:txBody>
                    <a:bodyPr/>
                    <a:lstStyle/>
                    <a:p>
                      <a:pPr lvl="0" rtl="0">
                        <a:spcBef>
                          <a:spcPts val="0"/>
                        </a:spcBef>
                        <a:buNone/>
                      </a:pPr>
                      <a:r>
                        <a:rPr lang="en-US" sz="1600"/>
                        <a:t>Format</a:t>
                      </a:r>
                    </a:p>
                  </a:txBody>
                  <a:tcPr marL="91425" marR="91425" marT="91425" marB="91425">
                    <a:lnR w="9525" cap="flat" cmpd="sng">
                      <a:solidFill>
                        <a:srgbClr val="9E9E9E"/>
                      </a:solidFill>
                      <a:prstDash val="solid"/>
                      <a:round/>
                      <a:headEnd type="none" w="med" len="med"/>
                      <a:tailEnd type="none" w="med" len="med"/>
                    </a:lnR>
                  </a:tcPr>
                </a:tc>
                <a:tc>
                  <a:txBody>
                    <a:bodyPr/>
                    <a:lstStyle/>
                    <a:p>
                      <a:pPr lvl="0" rtl="0">
                        <a:spcBef>
                          <a:spcPts val="0"/>
                        </a:spcBef>
                        <a:buNone/>
                      </a:pPr>
                      <a:r>
                        <a:rPr lang="en-US" sz="1600"/>
                        <a:t>.csv files</a:t>
                      </a:r>
                    </a:p>
                  </a:txBody>
                  <a:tcPr marL="91425" marR="91425" marT="91425" marB="91425">
                    <a:lnL w="9525" cap="flat" cmpd="sng">
                      <a:solidFill>
                        <a:srgbClr val="9E9E9E"/>
                      </a:solidFill>
                      <a:prstDash val="solid"/>
                      <a:round/>
                      <a:headEnd type="none" w="med" len="med"/>
                      <a:tailEnd type="none" w="med" len="med"/>
                    </a:lnL>
                    <a:lnR w="9525" cap="flat" cmpd="sng">
                      <a:solidFill>
                        <a:srgbClr val="9E9E9E"/>
                      </a:solidFill>
                      <a:prstDash val="solid"/>
                      <a:round/>
                      <a:headEnd type="none" w="med" len="med"/>
                      <a:tailEnd type="none" w="med" len="med"/>
                    </a:lnR>
                    <a:lnT w="9525" cap="flat" cmpd="sng">
                      <a:solidFill>
                        <a:srgbClr val="9E9E9E"/>
                      </a:solidFill>
                      <a:prstDash val="solid"/>
                      <a:round/>
                      <a:headEnd type="none" w="med" len="med"/>
                      <a:tailEnd type="none" w="med" len="med"/>
                    </a:lnT>
                    <a:lnB w="9525" cap="flat" cmpd="sng">
                      <a:solidFill>
                        <a:srgbClr val="9E9E9E"/>
                      </a:solidFill>
                      <a:prstDash val="solid"/>
                      <a:round/>
                      <a:headEnd type="none" w="med" len="med"/>
                      <a:tailEnd type="none" w="med" len="med"/>
                    </a:lnB>
                  </a:tcPr>
                </a:tc>
                <a:tc>
                  <a:txBody>
                    <a:bodyPr/>
                    <a:lstStyle/>
                    <a:p>
                      <a:pPr marL="0" lvl="0" indent="0" rtl="0">
                        <a:lnSpc>
                          <a:spcPct val="90000"/>
                        </a:lnSpc>
                        <a:spcBef>
                          <a:spcPts val="500"/>
                        </a:spcBef>
                        <a:buNone/>
                      </a:pPr>
                      <a:r>
                        <a:rPr lang="en-US" sz="1600"/>
                        <a:t>text files</a:t>
                      </a:r>
                    </a:p>
                  </a:txBody>
                  <a:tcPr marL="91425" marR="91425" marT="91425" marB="91425">
                    <a:lnL w="9525" cap="flat" cmpd="sng">
                      <a:solidFill>
                        <a:srgbClr val="9E9E9E"/>
                      </a:solidFill>
                      <a:prstDash val="solid"/>
                      <a:round/>
                      <a:headEnd type="none" w="med" len="med"/>
                      <a:tailEnd type="none" w="med" len="med"/>
                    </a:ln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a:t>Dataset</a:t>
            </a:r>
          </a:p>
        </p:txBody>
      </p:sp>
      <p:sp>
        <p:nvSpPr>
          <p:cNvPr id="125" name="Shape 125"/>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0"/>
              </a:spcBef>
              <a:spcAft>
                <a:spcPts val="0"/>
              </a:spcAft>
            </a:pPr>
            <a:r>
              <a:rPr lang="en-US"/>
              <a:t>Preprocessing</a:t>
            </a:r>
          </a:p>
          <a:p>
            <a:pPr marR="0" lvl="1" algn="l" rtl="0">
              <a:lnSpc>
                <a:spcPct val="90000"/>
              </a:lnSpc>
              <a:spcBef>
                <a:spcPts val="1000"/>
              </a:spcBef>
              <a:spcAft>
                <a:spcPts val="0"/>
              </a:spcAft>
              <a:buSzPct val="100000"/>
            </a:pPr>
            <a:r>
              <a:rPr lang="en-US"/>
              <a:t>Used Movielens dataset as base</a:t>
            </a:r>
          </a:p>
          <a:p>
            <a:pPr marR="0" lvl="1" algn="l" rtl="0">
              <a:lnSpc>
                <a:spcPct val="90000"/>
              </a:lnSpc>
              <a:spcBef>
                <a:spcPts val="1000"/>
              </a:spcBef>
              <a:spcAft>
                <a:spcPts val="0"/>
              </a:spcAft>
            </a:pPr>
            <a:r>
              <a:rPr lang="en-US"/>
              <a:t>Exact title and year match</a:t>
            </a:r>
          </a:p>
          <a:p>
            <a:pPr marR="0" lvl="1" algn="l" rtl="0">
              <a:lnSpc>
                <a:spcPct val="90000"/>
              </a:lnSpc>
              <a:spcBef>
                <a:spcPts val="1000"/>
              </a:spcBef>
              <a:spcAft>
                <a:spcPts val="0"/>
              </a:spcAft>
            </a:pPr>
            <a:r>
              <a:rPr lang="en-US"/>
              <a:t>After merging -&gt; ~70 million Netflix ratings</a:t>
            </a:r>
          </a:p>
          <a:p>
            <a:pPr marL="177800" marR="0" lvl="0" indent="-1778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a:t>Architecture</a:t>
            </a:r>
          </a:p>
        </p:txBody>
      </p:sp>
      <p:sp>
        <p:nvSpPr>
          <p:cNvPr id="131" name="Shape 131"/>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a:t>Hardware Options</a:t>
            </a:r>
          </a:p>
          <a:p>
            <a:pPr marR="0" lvl="1" algn="l" rtl="0">
              <a:lnSpc>
                <a:spcPct val="90000"/>
              </a:lnSpc>
              <a:spcBef>
                <a:spcPts val="0"/>
              </a:spcBef>
              <a:spcAft>
                <a:spcPts val="0"/>
              </a:spcAft>
            </a:pPr>
            <a:r>
              <a:rPr lang="en-US"/>
              <a:t>Physical systems</a:t>
            </a:r>
          </a:p>
          <a:p>
            <a:pPr marR="0" lvl="1" algn="l" rtl="0">
              <a:lnSpc>
                <a:spcPct val="90000"/>
              </a:lnSpc>
              <a:spcBef>
                <a:spcPts val="0"/>
              </a:spcBef>
              <a:spcAft>
                <a:spcPts val="0"/>
              </a:spcAft>
            </a:pPr>
            <a:r>
              <a:rPr lang="en-US"/>
              <a:t>Virtual environment (EC2, Azure, etc)</a:t>
            </a:r>
          </a:p>
          <a:p>
            <a:pPr marL="457200" marR="0" lvl="0" indent="0" algn="l" rtl="0">
              <a:lnSpc>
                <a:spcPct val="90000"/>
              </a:lnSpc>
              <a:spcBef>
                <a:spcPts val="0"/>
              </a:spcBef>
              <a:spcAft>
                <a:spcPts val="0"/>
              </a:spcAft>
              <a:buNone/>
            </a:pPr>
            <a:endParaRPr/>
          </a:p>
          <a:p>
            <a:pPr marL="228600" marR="0" lvl="0" indent="-228600" algn="l" rtl="0">
              <a:lnSpc>
                <a:spcPct val="90000"/>
              </a:lnSpc>
              <a:spcBef>
                <a:spcPts val="0"/>
              </a:spcBef>
              <a:spcAft>
                <a:spcPts val="0"/>
              </a:spcAft>
              <a:buClr>
                <a:schemeClr val="dk1"/>
              </a:buClr>
              <a:buSzPct val="100000"/>
              <a:buFont typeface="Arial"/>
              <a:buChar char="•"/>
            </a:pPr>
            <a:r>
              <a:rPr lang="en-US"/>
              <a:t>Data Storage Options</a:t>
            </a:r>
          </a:p>
          <a:p>
            <a:pPr marR="0" lvl="1" algn="l" rtl="0">
              <a:lnSpc>
                <a:spcPct val="90000"/>
              </a:lnSpc>
              <a:spcBef>
                <a:spcPts val="1000"/>
              </a:spcBef>
              <a:spcAft>
                <a:spcPts val="0"/>
              </a:spcAft>
            </a:pPr>
            <a:r>
              <a:rPr lang="en-US"/>
              <a:t>Spark</a:t>
            </a:r>
          </a:p>
          <a:p>
            <a:pPr marR="0" lvl="1" algn="l" rtl="0">
              <a:lnSpc>
                <a:spcPct val="90000"/>
              </a:lnSpc>
              <a:spcBef>
                <a:spcPts val="1000"/>
              </a:spcBef>
              <a:spcAft>
                <a:spcPts val="0"/>
              </a:spcAft>
            </a:pPr>
            <a:r>
              <a:rPr lang="en-US"/>
              <a:t>Graph Database (Neo4j)</a:t>
            </a:r>
          </a:p>
          <a:p>
            <a:pPr marL="457200" marR="0" lvl="0" indent="0" algn="l" rtl="0">
              <a:lnSpc>
                <a:spcPct val="100000"/>
              </a:lnSpc>
              <a:spcBef>
                <a:spcPts val="0"/>
              </a:spcBef>
              <a:spcAft>
                <a:spcPts val="0"/>
              </a:spcAft>
              <a:buNone/>
            </a:pPr>
            <a:endParaRPr/>
          </a:p>
          <a:p>
            <a:pPr lvl="0" rtl="0">
              <a:lnSpc>
                <a:spcPct val="100000"/>
              </a:lnSpc>
              <a:spcBef>
                <a:spcPts val="0"/>
              </a:spcBef>
              <a:buClr>
                <a:schemeClr val="dk1"/>
              </a:buClr>
              <a:buSzPct val="100000"/>
              <a:buFont typeface="Arial"/>
              <a:buChar char="•"/>
            </a:pPr>
            <a:r>
              <a:rPr lang="en-US"/>
              <a:t>Machine Learning Options</a:t>
            </a:r>
          </a:p>
          <a:p>
            <a:pPr lvl="1" rtl="0">
              <a:lnSpc>
                <a:spcPct val="100000"/>
              </a:lnSpc>
              <a:spcBef>
                <a:spcPts val="0"/>
              </a:spcBef>
            </a:pPr>
            <a:r>
              <a:rPr lang="en-US"/>
              <a:t>Collaborative Filtering</a:t>
            </a:r>
          </a:p>
          <a:p>
            <a:pPr lvl="1" rtl="0">
              <a:lnSpc>
                <a:spcPct val="100000"/>
              </a:lnSpc>
              <a:spcBef>
                <a:spcPts val="0"/>
              </a:spcBef>
            </a:pPr>
            <a:r>
              <a:rPr lang="en-US"/>
              <a:t>Nearest Neighbors</a:t>
            </a:r>
          </a:p>
          <a:p>
            <a:pPr marL="177800" marR="0" lvl="0" indent="-1778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Architecture (Proposed)</a:t>
            </a:r>
          </a:p>
        </p:txBody>
      </p:sp>
      <p:pic>
        <p:nvPicPr>
          <p:cNvPr id="137" name="Shape 137" descr="W205FinalProjectScaleDiagram.png"/>
          <p:cNvPicPr preferRelativeResize="0"/>
          <p:nvPr/>
        </p:nvPicPr>
        <p:blipFill>
          <a:blip r:embed="rId3">
            <a:alphaModFix/>
          </a:blip>
          <a:stretch>
            <a:fillRect/>
          </a:stretch>
        </p:blipFill>
        <p:spPr>
          <a:xfrm>
            <a:off x="1916199" y="1511999"/>
            <a:ext cx="7644650" cy="508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Architecture (Prototype)</a:t>
            </a:r>
          </a:p>
        </p:txBody>
      </p:sp>
      <p:pic>
        <p:nvPicPr>
          <p:cNvPr id="143" name="Shape 143" descr="W205FinalProjectDiagram.png"/>
          <p:cNvPicPr preferRelativeResize="0"/>
          <p:nvPr/>
        </p:nvPicPr>
        <p:blipFill>
          <a:blip r:embed="rId3">
            <a:alphaModFix/>
          </a:blip>
          <a:stretch>
            <a:fillRect/>
          </a:stretch>
        </p:blipFill>
        <p:spPr>
          <a:xfrm>
            <a:off x="557200" y="2847706"/>
            <a:ext cx="11025199" cy="2269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Custom</PresentationFormat>
  <Paragraphs>143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Movie Match</vt:lpstr>
      <vt:lpstr>Overview</vt:lpstr>
      <vt:lpstr>Solo and Group recommender</vt:lpstr>
      <vt:lpstr>What we’ve done</vt:lpstr>
      <vt:lpstr>Dataset</vt:lpstr>
      <vt:lpstr>Dataset</vt:lpstr>
      <vt:lpstr>Architecture</vt:lpstr>
      <vt:lpstr>Architecture (Proposed)</vt:lpstr>
      <vt:lpstr>Architecture (Prototype)</vt:lpstr>
      <vt:lpstr>Requirements (for the given datasets)</vt:lpstr>
      <vt:lpstr>Website</vt:lpstr>
      <vt:lpstr>Population view - Most often rated movies and average rating</vt:lpstr>
      <vt:lpstr>Population view - Count of ratings and Genre distribution</vt:lpstr>
      <vt:lpstr>Distribution of my ratings (user id = 186590)</vt:lpstr>
      <vt:lpstr>My unusual likes and dislikes</vt:lpstr>
      <vt:lpstr>Rare movies rated by me</vt:lpstr>
      <vt:lpstr>Data Load Performance</vt:lpstr>
      <vt:lpstr>Machine Learning Performance</vt:lpstr>
      <vt:lpstr>Machine Learning Performance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Movie Match</dc:title>
  <dc:creator>cambell</dc:creator>
  <cp:lastModifiedBy>Cameron Bell</cp:lastModifiedBy>
  <cp:revision>1</cp:revision>
  <dcterms:modified xsi:type="dcterms:W3CDTF">2018-07-21T15:29:21Z</dcterms:modified>
</cp:coreProperties>
</file>