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1" r:id="rId4"/>
    <p:sldId id="262" r:id="rId5"/>
    <p:sldId id="265" r:id="rId6"/>
    <p:sldId id="267" r:id="rId7"/>
    <p:sldId id="269" r:id="rId8"/>
    <p:sldId id="270" r:id="rId9"/>
    <p:sldId id="272" r:id="rId10"/>
    <p:sldId id="273" r:id="rId11"/>
    <p:sldId id="275" r:id="rId12"/>
    <p:sldId id="271" r:id="rId13"/>
    <p:sldId id="279" r:id="rId14"/>
    <p:sldId id="281" r:id="rId15"/>
    <p:sldId id="282" r:id="rId16"/>
    <p:sldId id="274" r:id="rId17"/>
    <p:sldId id="284" r:id="rId18"/>
    <p:sldId id="286" r:id="rId19"/>
    <p:sldId id="278" r:id="rId20"/>
    <p:sldId id="285" r:id="rId21"/>
    <p:sldId id="283" r:id="rId22"/>
    <p:sldId id="287" r:id="rId23"/>
    <p:sldId id="276" r:id="rId24"/>
    <p:sldId id="277" r:id="rId25"/>
    <p:sldId id="288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464"/>
    <a:srgbClr val="052E4D"/>
    <a:srgbClr val="2D4997"/>
    <a:srgbClr val="101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88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PrQxjfehS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cap="none" spc="0" normalizeH="0" baseline="0" dirty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Link to Demo: </a:t>
            </a:r>
            <a:r>
              <a:rPr lang="en-IN" sz="2400" b="0" i="0" u="none" strike="noStrike" dirty="0">
                <a:effectLst/>
                <a:latin typeface="Slack-Lato"/>
                <a:hlinkClick r:id="rId3"/>
              </a:rPr>
              <a:t>https://youtu.be/iPrQxjfehSw</a:t>
            </a:r>
            <a:endParaRPr kumimoji="0" lang="en-IN" sz="2400" b="0" i="0" u="none" strike="noStrike" cap="none" spc="0" normalizeH="0" baseline="0" dirty="0">
              <a:ln>
                <a:noFill/>
              </a:ln>
              <a:solidFill>
                <a:schemeClr val="accent1">
                  <a:satOff val="-9155"/>
                  <a:lumOff val="-32673"/>
                </a:scheme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028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>
            <a:spLocks noGrp="1"/>
          </p:cNvSpPr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a layered pattern of grey stone"/>
          <p:cNvSpPr>
            <a:spLocks noGrp="1"/>
          </p:cNvSpPr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hite ribbed pattern"/>
          <p:cNvSpPr>
            <a:spLocks noGrp="1"/>
          </p:cNvSpPr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5.11401" TargetMode="External"/><Relationship Id="rId7" Type="http://schemas.openxmlformats.org/officeDocument/2006/relationships/hyperlink" Target="https://adithyask.medium.com/deploy-mistral-llama-7b-on-aws-in-10-mins-cc80e88d13f2" TargetMode="External"/><Relationship Id="rId2" Type="http://schemas.openxmlformats.org/officeDocument/2006/relationships/hyperlink" Target="https://aclanthology.org/2022.emnlp-main.37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310.06825" TargetMode="External"/><Relationship Id="rId5" Type="http://schemas.openxmlformats.org/officeDocument/2006/relationships/hyperlink" Target="https://arxiv.org/pdf/2407.21783" TargetMode="External"/><Relationship Id="rId4" Type="http://schemas.openxmlformats.org/officeDocument/2006/relationships/hyperlink" Target="https://towardsdatascience.com/advanced-retriever-techniques-to-improve-your-rags-1fac2b86dd61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shot 2024-12-01 at 13.42.49.png" descr="Screenshot 2024-12-01 at 13.42.49.png"/>
          <p:cNvPicPr>
            <a:picLocks/>
          </p:cNvPicPr>
          <p:nvPr/>
        </p:nvPicPr>
        <p:blipFill>
          <a:blip r:embed="rId2"/>
          <a:srcRect t="50689"/>
          <a:stretch>
            <a:fillRect/>
          </a:stretch>
        </p:blipFill>
        <p:spPr>
          <a:xfrm>
            <a:off x="0" y="6879821"/>
            <a:ext cx="24384001" cy="683618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AI-Driven…"/>
          <p:cNvSpPr txBox="1"/>
          <p:nvPr/>
        </p:nvSpPr>
        <p:spPr>
          <a:xfrm>
            <a:off x="5739986" y="7345588"/>
            <a:ext cx="12904022" cy="327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400" b="1" dirty="0"/>
              <a:t>AI-Driven</a:t>
            </a:r>
            <a:endParaRPr lang="en-US" sz="4400" b="1" dirty="0"/>
          </a:p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b="1" dirty="0"/>
              <a:t>MULTI-MODAL</a:t>
            </a:r>
            <a:endParaRPr sz="4400" b="1" dirty="0"/>
          </a:p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b="1" dirty="0"/>
              <a:t>Retrieval-Augmented Generation </a:t>
            </a:r>
            <a:endParaRPr sz="4400" b="1" dirty="0"/>
          </a:p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400" b="1" dirty="0"/>
              <a:t>for Advanced Patent Analytics</a:t>
            </a:r>
          </a:p>
        </p:txBody>
      </p:sp>
      <p:pic>
        <p:nvPicPr>
          <p:cNvPr id="17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555" y="3027817"/>
            <a:ext cx="7662885" cy="325752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December 5th 2024"/>
          <p:cNvSpPr txBox="1"/>
          <p:nvPr/>
        </p:nvSpPr>
        <p:spPr>
          <a:xfrm>
            <a:off x="10984948" y="12975860"/>
            <a:ext cx="343030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December </a:t>
            </a:r>
            <a:r>
              <a:rPr lang="en-IN" dirty="0"/>
              <a:t>12</a:t>
            </a:r>
            <a:r>
              <a:rPr baseline="30000" dirty="0" err="1"/>
              <a:t>th</a:t>
            </a:r>
            <a:r>
              <a:rPr lang="en-IN" dirty="0"/>
              <a:t> </a:t>
            </a:r>
            <a:r>
              <a:rPr dirty="0"/>
              <a:t>2024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4"/>
          <a:srcRect l="-82" t="32293" b="35207"/>
          <a:stretch/>
        </p:blipFill>
        <p:spPr>
          <a:xfrm>
            <a:off x="20570879" y="171450"/>
            <a:ext cx="3813121" cy="12382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8D793F-AA00-856C-E943-2614F7976957}"/>
              </a:ext>
            </a:extLst>
          </p:cNvPr>
          <p:cNvGrpSpPr/>
          <p:nvPr/>
        </p:nvGrpSpPr>
        <p:grpSpPr>
          <a:xfrm>
            <a:off x="-10311992" y="3473744"/>
            <a:ext cx="4572000" cy="7891591"/>
            <a:chOff x="2128883" y="3334630"/>
            <a:chExt cx="4572000" cy="78915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BE9DAA-9E8A-61E3-2716-E74DD801E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" r="5301"/>
            <a:stretch>
              <a:fillRect/>
            </a:stretch>
          </p:blipFill>
          <p:spPr>
            <a:xfrm>
              <a:off x="2128883" y="3334630"/>
              <a:ext cx="4572000" cy="4016177"/>
            </a:xfrm>
            <a:custGeom>
              <a:avLst/>
              <a:gdLst>
                <a:gd name="connsiteX0" fmla="*/ 794689 w 4572000"/>
                <a:gd name="connsiteY0" fmla="*/ 0 h 4016177"/>
                <a:gd name="connsiteX1" fmla="*/ 3777311 w 4572000"/>
                <a:gd name="connsiteY1" fmla="*/ 0 h 4016177"/>
                <a:gd name="connsiteX2" fmla="*/ 3902446 w 4572000"/>
                <a:gd name="connsiteY2" fmla="*/ 113731 h 4016177"/>
                <a:gd name="connsiteX3" fmla="*/ 4572000 w 4572000"/>
                <a:gd name="connsiteY3" fmla="*/ 1730177 h 4016177"/>
                <a:gd name="connsiteX4" fmla="*/ 2286000 w 4572000"/>
                <a:gd name="connsiteY4" fmla="*/ 4016177 h 4016177"/>
                <a:gd name="connsiteX5" fmla="*/ 0 w 4572000"/>
                <a:gd name="connsiteY5" fmla="*/ 1730177 h 4016177"/>
                <a:gd name="connsiteX6" fmla="*/ 669554 w 4572000"/>
                <a:gd name="connsiteY6" fmla="*/ 113731 h 40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0" h="4016177">
                  <a:moveTo>
                    <a:pt x="794689" y="0"/>
                  </a:moveTo>
                  <a:lnTo>
                    <a:pt x="3777311" y="0"/>
                  </a:lnTo>
                  <a:lnTo>
                    <a:pt x="3902446" y="113731"/>
                  </a:lnTo>
                  <a:cubicBezTo>
                    <a:pt x="4316131" y="527416"/>
                    <a:pt x="4572000" y="1098916"/>
                    <a:pt x="4572000" y="1730177"/>
                  </a:cubicBezTo>
                  <a:cubicBezTo>
                    <a:pt x="4572000" y="2992700"/>
                    <a:pt x="3548523" y="4016177"/>
                    <a:pt x="2286000" y="4016177"/>
                  </a:cubicBezTo>
                  <a:cubicBezTo>
                    <a:pt x="1023477" y="4016177"/>
                    <a:pt x="0" y="2992700"/>
                    <a:pt x="0" y="1730177"/>
                  </a:cubicBezTo>
                  <a:cubicBezTo>
                    <a:pt x="0" y="1098916"/>
                    <a:pt x="255869" y="527416"/>
                    <a:pt x="669554" y="113731"/>
                  </a:cubicBezTo>
                  <a:close/>
                </a:path>
              </a:pathLst>
            </a:cu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1FA080-E907-C790-C274-1BBA21539B31}"/>
                </a:ext>
              </a:extLst>
            </p:cNvPr>
            <p:cNvSpPr txBox="1"/>
            <p:nvPr/>
          </p:nvSpPr>
          <p:spPr>
            <a:xfrm>
              <a:off x="2354448" y="8585047"/>
              <a:ext cx="4120867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SIVAKUMAR THIYAGARAJAN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402D19-CF61-5EBB-41C7-29B517850682}"/>
                </a:ext>
              </a:extLst>
            </p:cNvPr>
            <p:cNvSpPr txBox="1"/>
            <p:nvPr/>
          </p:nvSpPr>
          <p:spPr>
            <a:xfrm>
              <a:off x="2895217" y="9659125"/>
              <a:ext cx="3039328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raphik Light"/>
                </a:rPr>
                <a:t>Data Scientist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Boeing</a:t>
              </a:r>
              <a:endParaRPr kumimoji="0" lang="en-US" sz="2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Graphik Ligh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85C0C5-2B29-F810-58CF-A04F9D446E29}"/>
                </a:ext>
              </a:extLst>
            </p:cNvPr>
            <p:cNvCxnSpPr>
              <a:cxnSpLocks/>
            </p:cNvCxnSpPr>
            <p:nvPr/>
          </p:nvCxnSpPr>
          <p:spPr>
            <a:xfrm>
              <a:off x="2782435" y="9963150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B053A7-8A25-5E73-F70F-9901FF53ED24}"/>
              </a:ext>
            </a:extLst>
          </p:cNvPr>
          <p:cNvGrpSpPr/>
          <p:nvPr/>
        </p:nvGrpSpPr>
        <p:grpSpPr>
          <a:xfrm>
            <a:off x="-4777780" y="3664245"/>
            <a:ext cx="4034436" cy="7714493"/>
            <a:chOff x="7663095" y="3525131"/>
            <a:chExt cx="4034436" cy="7714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1B92C9-AA59-C34C-F300-82807351C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1"/>
            <a:stretch/>
          </p:blipFill>
          <p:spPr>
            <a:xfrm>
              <a:off x="7663095" y="3525131"/>
              <a:ext cx="4034436" cy="3936882"/>
            </a:xfrm>
            <a:custGeom>
              <a:avLst/>
              <a:gdLst>
                <a:gd name="connsiteX0" fmla="*/ 551853 w 4034436"/>
                <a:gd name="connsiteY0" fmla="*/ 0 h 3936882"/>
                <a:gd name="connsiteX1" fmla="*/ 3708967 w 4034436"/>
                <a:gd name="connsiteY1" fmla="*/ 0 h 3936882"/>
                <a:gd name="connsiteX2" fmla="*/ 3746856 w 4034436"/>
                <a:gd name="connsiteY2" fmla="*/ 34436 h 3936882"/>
                <a:gd name="connsiteX3" fmla="*/ 4025997 w 4034436"/>
                <a:gd name="connsiteY3" fmla="*/ 372758 h 3936882"/>
                <a:gd name="connsiteX4" fmla="*/ 4034436 w 4034436"/>
                <a:gd name="connsiteY4" fmla="*/ 386649 h 3936882"/>
                <a:gd name="connsiteX5" fmla="*/ 4034436 w 4034436"/>
                <a:gd name="connsiteY5" fmla="*/ 2915116 h 3936882"/>
                <a:gd name="connsiteX6" fmla="*/ 4025997 w 4034436"/>
                <a:gd name="connsiteY6" fmla="*/ 2929006 h 3936882"/>
                <a:gd name="connsiteX7" fmla="*/ 2130410 w 4034436"/>
                <a:gd name="connsiteY7" fmla="*/ 3936882 h 3936882"/>
                <a:gd name="connsiteX8" fmla="*/ 24056 w 4034436"/>
                <a:gd name="connsiteY8" fmla="*/ 2540696 h 3936882"/>
                <a:gd name="connsiteX9" fmla="*/ 0 w 4034436"/>
                <a:gd name="connsiteY9" fmla="*/ 2474973 h 3936882"/>
                <a:gd name="connsiteX10" fmla="*/ 0 w 4034436"/>
                <a:gd name="connsiteY10" fmla="*/ 826792 h 3936882"/>
                <a:gd name="connsiteX11" fmla="*/ 24056 w 4034436"/>
                <a:gd name="connsiteY11" fmla="*/ 761068 h 3936882"/>
                <a:gd name="connsiteX12" fmla="*/ 513964 w 4034436"/>
                <a:gd name="connsiteY12" fmla="*/ 34436 h 393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34436" h="3936882">
                  <a:moveTo>
                    <a:pt x="551853" y="0"/>
                  </a:moveTo>
                  <a:lnTo>
                    <a:pt x="3708967" y="0"/>
                  </a:lnTo>
                  <a:lnTo>
                    <a:pt x="3746856" y="34436"/>
                  </a:lnTo>
                  <a:cubicBezTo>
                    <a:pt x="3850277" y="137857"/>
                    <a:pt x="3943835" y="251142"/>
                    <a:pt x="4025997" y="372758"/>
                  </a:cubicBezTo>
                  <a:lnTo>
                    <a:pt x="4034436" y="386649"/>
                  </a:lnTo>
                  <a:lnTo>
                    <a:pt x="4034436" y="2915116"/>
                  </a:lnTo>
                  <a:lnTo>
                    <a:pt x="4025997" y="2929006"/>
                  </a:lnTo>
                  <a:cubicBezTo>
                    <a:pt x="3615186" y="3537086"/>
                    <a:pt x="2919487" y="3936882"/>
                    <a:pt x="2130410" y="3936882"/>
                  </a:cubicBezTo>
                  <a:cubicBezTo>
                    <a:pt x="1183518" y="3936882"/>
                    <a:pt x="371089" y="3361176"/>
                    <a:pt x="24056" y="2540696"/>
                  </a:cubicBezTo>
                  <a:lnTo>
                    <a:pt x="0" y="2474973"/>
                  </a:lnTo>
                  <a:lnTo>
                    <a:pt x="0" y="826792"/>
                  </a:lnTo>
                  <a:lnTo>
                    <a:pt x="24056" y="761068"/>
                  </a:lnTo>
                  <a:cubicBezTo>
                    <a:pt x="139733" y="487574"/>
                    <a:pt x="307122" y="241278"/>
                    <a:pt x="513964" y="34436"/>
                  </a:cubicBezTo>
                  <a:close/>
                </a:path>
              </a:pathLst>
            </a:cu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F6F78F-038D-F3F3-B371-8F5DD96484D8}"/>
                </a:ext>
              </a:extLst>
            </p:cNvPr>
            <p:cNvSpPr txBox="1"/>
            <p:nvPr/>
          </p:nvSpPr>
          <p:spPr>
            <a:xfrm>
              <a:off x="7868791" y="8585047"/>
              <a:ext cx="3594847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ADITYA MENGANI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497A1A-A768-DD43-1C67-8B6E568FE944}"/>
                </a:ext>
              </a:extLst>
            </p:cNvPr>
            <p:cNvSpPr txBox="1"/>
            <p:nvPr/>
          </p:nvSpPr>
          <p:spPr>
            <a:xfrm>
              <a:off x="8162365" y="9672528"/>
              <a:ext cx="3039328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raphik Light"/>
                </a:rPr>
                <a:t>Data Engineer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Amazon</a:t>
              </a:r>
              <a:endParaRPr kumimoji="0" lang="en-US" sz="2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Graphik Light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443B3E0-C4A3-D8B7-2CF2-0BEDD57A25CE}"/>
                </a:ext>
              </a:extLst>
            </p:cNvPr>
            <p:cNvCxnSpPr>
              <a:cxnSpLocks/>
            </p:cNvCxnSpPr>
            <p:nvPr/>
          </p:nvCxnSpPr>
          <p:spPr>
            <a:xfrm>
              <a:off x="8033768" y="9963150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00C542-12CC-2AA2-AB28-9DED59E99348}"/>
              </a:ext>
            </a:extLst>
          </p:cNvPr>
          <p:cNvGrpSpPr/>
          <p:nvPr/>
        </p:nvGrpSpPr>
        <p:grpSpPr>
          <a:xfrm>
            <a:off x="25127339" y="3695245"/>
            <a:ext cx="4085747" cy="7688365"/>
            <a:chOff x="13110876" y="3551259"/>
            <a:chExt cx="4085747" cy="76883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A9494C-6571-6C4D-2C4C-F0830A310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1" t="16326" r="6693" b="1599"/>
            <a:stretch/>
          </p:blipFill>
          <p:spPr>
            <a:xfrm>
              <a:off x="13110876" y="3551259"/>
              <a:ext cx="4085747" cy="3910754"/>
            </a:xfrm>
            <a:custGeom>
              <a:avLst/>
              <a:gdLst>
                <a:gd name="connsiteX0" fmla="*/ 192442 w 4085747"/>
                <a:gd name="connsiteY0" fmla="*/ 0 h 3910754"/>
                <a:gd name="connsiteX1" fmla="*/ 3407052 w 4085747"/>
                <a:gd name="connsiteY1" fmla="*/ 0 h 3910754"/>
                <a:gd name="connsiteX2" fmla="*/ 3416193 w 4085747"/>
                <a:gd name="connsiteY2" fmla="*/ 8308 h 3910754"/>
                <a:gd name="connsiteX3" fmla="*/ 4085747 w 4085747"/>
                <a:gd name="connsiteY3" fmla="*/ 1624754 h 3910754"/>
                <a:gd name="connsiteX4" fmla="*/ 1799747 w 4085747"/>
                <a:gd name="connsiteY4" fmla="*/ 3910754 h 3910754"/>
                <a:gd name="connsiteX5" fmla="*/ 35758 w 4085747"/>
                <a:gd name="connsiteY5" fmla="*/ 3078862 h 3910754"/>
                <a:gd name="connsiteX6" fmla="*/ 0 w 4085747"/>
                <a:gd name="connsiteY6" fmla="*/ 3031043 h 3910754"/>
                <a:gd name="connsiteX7" fmla="*/ 0 w 4085747"/>
                <a:gd name="connsiteY7" fmla="*/ 218465 h 3910754"/>
                <a:gd name="connsiteX8" fmla="*/ 35758 w 4085747"/>
                <a:gd name="connsiteY8" fmla="*/ 170646 h 3910754"/>
                <a:gd name="connsiteX9" fmla="*/ 183301 w 4085747"/>
                <a:gd name="connsiteY9" fmla="*/ 8308 h 391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5747" h="3910754">
                  <a:moveTo>
                    <a:pt x="192442" y="0"/>
                  </a:moveTo>
                  <a:lnTo>
                    <a:pt x="3407052" y="0"/>
                  </a:lnTo>
                  <a:lnTo>
                    <a:pt x="3416193" y="8308"/>
                  </a:lnTo>
                  <a:cubicBezTo>
                    <a:pt x="3829878" y="421993"/>
                    <a:pt x="4085747" y="993493"/>
                    <a:pt x="4085747" y="1624754"/>
                  </a:cubicBezTo>
                  <a:cubicBezTo>
                    <a:pt x="4085747" y="2887277"/>
                    <a:pt x="3062270" y="3910754"/>
                    <a:pt x="1799747" y="3910754"/>
                  </a:cubicBezTo>
                  <a:cubicBezTo>
                    <a:pt x="1089578" y="3910754"/>
                    <a:pt x="455044" y="3586919"/>
                    <a:pt x="35758" y="3078862"/>
                  </a:cubicBezTo>
                  <a:lnTo>
                    <a:pt x="0" y="3031043"/>
                  </a:lnTo>
                  <a:lnTo>
                    <a:pt x="0" y="218465"/>
                  </a:lnTo>
                  <a:lnTo>
                    <a:pt x="35758" y="170646"/>
                  </a:lnTo>
                  <a:cubicBezTo>
                    <a:pt x="82346" y="114195"/>
                    <a:pt x="131590" y="60019"/>
                    <a:pt x="183301" y="8308"/>
                  </a:cubicBezTo>
                  <a:close/>
                </a:path>
              </a:pathLst>
            </a:cu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F3ADEF-3121-51A4-D9DD-85FD85A0D988}"/>
                </a:ext>
              </a:extLst>
            </p:cNvPr>
            <p:cNvSpPr txBox="1"/>
            <p:nvPr/>
          </p:nvSpPr>
          <p:spPr>
            <a:xfrm>
              <a:off x="13546167" y="8593578"/>
              <a:ext cx="2914744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VARUN NAIDU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D590AB-AEB5-1A88-3B10-AABF33ADB39C}"/>
                </a:ext>
              </a:extLst>
            </p:cNvPr>
            <p:cNvSpPr txBox="1"/>
            <p:nvPr/>
          </p:nvSpPr>
          <p:spPr>
            <a:xfrm>
              <a:off x="13534566" y="9672528"/>
              <a:ext cx="3039328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 Engineer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Boeing</a:t>
              </a:r>
              <a:endParaRPr kumimoji="0" lang="en-US" sz="2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Graphik Light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931127-792E-2BF4-5653-8F7FDC1AF9D3}"/>
                </a:ext>
              </a:extLst>
            </p:cNvPr>
            <p:cNvCxnSpPr>
              <a:cxnSpLocks/>
            </p:cNvCxnSpPr>
            <p:nvPr/>
          </p:nvCxnSpPr>
          <p:spPr>
            <a:xfrm>
              <a:off x="13371092" y="9946767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53D304-D4ED-9A7D-84B3-57C6362F45DB}"/>
              </a:ext>
            </a:extLst>
          </p:cNvPr>
          <p:cNvGrpSpPr/>
          <p:nvPr/>
        </p:nvGrpSpPr>
        <p:grpSpPr>
          <a:xfrm>
            <a:off x="30417435" y="2922793"/>
            <a:ext cx="3855969" cy="8455945"/>
            <a:chOff x="18400972" y="2778807"/>
            <a:chExt cx="3855969" cy="84559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2027E1E-CEE3-B945-12A5-F57CECB6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400972" y="2778807"/>
              <a:ext cx="3854145" cy="4572000"/>
            </a:xfrm>
            <a:custGeom>
              <a:avLst/>
              <a:gdLst>
                <a:gd name="connsiteX0" fmla="*/ 1927073 w 3854145"/>
                <a:gd name="connsiteY0" fmla="*/ 0 h 4572000"/>
                <a:gd name="connsiteX1" fmla="*/ 3822660 w 3854145"/>
                <a:gd name="connsiteY1" fmla="*/ 1007876 h 4572000"/>
                <a:gd name="connsiteX2" fmla="*/ 3854145 w 3854145"/>
                <a:gd name="connsiteY2" fmla="*/ 1059701 h 4572000"/>
                <a:gd name="connsiteX3" fmla="*/ 3854145 w 3854145"/>
                <a:gd name="connsiteY3" fmla="*/ 3512299 h 4572000"/>
                <a:gd name="connsiteX4" fmla="*/ 3822660 w 3854145"/>
                <a:gd name="connsiteY4" fmla="*/ 3564124 h 4572000"/>
                <a:gd name="connsiteX5" fmla="*/ 1927073 w 3854145"/>
                <a:gd name="connsiteY5" fmla="*/ 4572000 h 4572000"/>
                <a:gd name="connsiteX6" fmla="*/ 31486 w 3854145"/>
                <a:gd name="connsiteY6" fmla="*/ 3564124 h 4572000"/>
                <a:gd name="connsiteX7" fmla="*/ 0 w 3854145"/>
                <a:gd name="connsiteY7" fmla="*/ 3512297 h 4572000"/>
                <a:gd name="connsiteX8" fmla="*/ 0 w 3854145"/>
                <a:gd name="connsiteY8" fmla="*/ 1059703 h 4572000"/>
                <a:gd name="connsiteX9" fmla="*/ 31486 w 3854145"/>
                <a:gd name="connsiteY9" fmla="*/ 1007876 h 4572000"/>
                <a:gd name="connsiteX10" fmla="*/ 1927073 w 3854145"/>
                <a:gd name="connsiteY10" fmla="*/ 0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4145" h="4572000">
                  <a:moveTo>
                    <a:pt x="1927073" y="0"/>
                  </a:moveTo>
                  <a:cubicBezTo>
                    <a:pt x="2716150" y="0"/>
                    <a:pt x="3411849" y="399796"/>
                    <a:pt x="3822660" y="1007876"/>
                  </a:cubicBezTo>
                  <a:lnTo>
                    <a:pt x="3854145" y="1059701"/>
                  </a:lnTo>
                  <a:lnTo>
                    <a:pt x="3854145" y="3512299"/>
                  </a:lnTo>
                  <a:lnTo>
                    <a:pt x="3822660" y="3564124"/>
                  </a:lnTo>
                  <a:cubicBezTo>
                    <a:pt x="3411849" y="4172204"/>
                    <a:pt x="2716150" y="4572000"/>
                    <a:pt x="1927073" y="4572000"/>
                  </a:cubicBezTo>
                  <a:cubicBezTo>
                    <a:pt x="1137996" y="4572000"/>
                    <a:pt x="442297" y="4172204"/>
                    <a:pt x="31486" y="3564124"/>
                  </a:cubicBezTo>
                  <a:lnTo>
                    <a:pt x="0" y="3512297"/>
                  </a:lnTo>
                  <a:lnTo>
                    <a:pt x="0" y="1059703"/>
                  </a:lnTo>
                  <a:lnTo>
                    <a:pt x="31486" y="1007876"/>
                  </a:lnTo>
                  <a:cubicBezTo>
                    <a:pt x="442297" y="399796"/>
                    <a:pt x="1137996" y="0"/>
                    <a:pt x="1927073" y="0"/>
                  </a:cubicBez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1541EB-F870-51A0-C20C-C832EE0F2C94}"/>
                </a:ext>
              </a:extLst>
            </p:cNvPr>
            <p:cNvSpPr txBox="1"/>
            <p:nvPr/>
          </p:nvSpPr>
          <p:spPr>
            <a:xfrm>
              <a:off x="19023114" y="8605089"/>
              <a:ext cx="2914744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DR. MEIR MARMOR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B11E83-3046-2722-F20C-90B8C602700C}"/>
                </a:ext>
              </a:extLst>
            </p:cNvPr>
            <p:cNvSpPr txBox="1"/>
            <p:nvPr/>
          </p:nvSpPr>
          <p:spPr>
            <a:xfrm>
              <a:off x="18813315" y="9667656"/>
              <a:ext cx="3443626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Orthopedic Surgeon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2800" b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raphik Light"/>
                </a:rPr>
                <a:t>UCSF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5F75A72-43BB-7838-F457-5C008121A42D}"/>
                </a:ext>
              </a:extLst>
            </p:cNvPr>
            <p:cNvCxnSpPr>
              <a:cxnSpLocks/>
            </p:cNvCxnSpPr>
            <p:nvPr/>
          </p:nvCxnSpPr>
          <p:spPr>
            <a:xfrm>
              <a:off x="18867342" y="9958278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2" name="December 5th 2024">
            <a:extLst>
              <a:ext uri="{FF2B5EF4-FFF2-40B4-BE49-F238E27FC236}">
                <a16:creationId xmlns:a16="http://schemas.microsoft.com/office/drawing/2014/main" id="{561EED20-678C-CEFF-984F-C480BDD9FC2B}"/>
              </a:ext>
            </a:extLst>
          </p:cNvPr>
          <p:cNvSpPr txBox="1"/>
          <p:nvPr/>
        </p:nvSpPr>
        <p:spPr>
          <a:xfrm>
            <a:off x="9759198" y="10783703"/>
            <a:ext cx="517164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lang="en-IN" sz="3200" dirty="0"/>
              <a:t>https://synapsepatents.com </a:t>
            </a:r>
            <a:endParaRPr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F4AD5-4F77-D96A-28D5-4FCB82D8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An office worker Solving business problems Handdrawn  illustration in the doodle style A person takes part in business events All  elements are isolated on a white background">
            <a:extLst>
              <a:ext uri="{FF2B5EF4-FFF2-40B4-BE49-F238E27FC236}">
                <a16:creationId xmlns:a16="http://schemas.microsoft.com/office/drawing/2014/main" id="{7258A60B-8195-2D0F-38AF-2C7BEBC56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3279"/>
            <a:ext cx="3335867" cy="33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9482A-F6CE-D04E-F868-3208E1F488A8}"/>
              </a:ext>
            </a:extLst>
          </p:cNvPr>
          <p:cNvCxnSpPr>
            <a:cxnSpLocks/>
          </p:cNvCxnSpPr>
          <p:nvPr/>
        </p:nvCxnSpPr>
        <p:spPr>
          <a:xfrm>
            <a:off x="8343900" y="-10013361"/>
            <a:ext cx="0" cy="5189220"/>
          </a:xfrm>
          <a:prstGeom prst="line">
            <a:avLst/>
          </a:prstGeom>
          <a:noFill/>
          <a:ln w="57150" cap="flat">
            <a:solidFill>
              <a:schemeClr val="accent1">
                <a:satOff val="-9155"/>
                <a:lumOff val="-32673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2C5996-49FD-8CDF-C57B-48BD683392CA}"/>
              </a:ext>
            </a:extLst>
          </p:cNvPr>
          <p:cNvSpPr txBox="1"/>
          <p:nvPr/>
        </p:nvSpPr>
        <p:spPr>
          <a:xfrm>
            <a:off x="2420522" y="-9283268"/>
            <a:ext cx="4095521" cy="292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Search through a plethora of patents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FF032-4A61-FF07-F857-F671F6BA6F43}"/>
              </a:ext>
            </a:extLst>
          </p:cNvPr>
          <p:cNvSpPr txBox="1"/>
          <p:nvPr/>
        </p:nvSpPr>
        <p:spPr>
          <a:xfrm>
            <a:off x="10144239" y="-9652600"/>
            <a:ext cx="4095521" cy="3659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Identify information in images and equations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741EC-6584-6737-E8E7-DD1D61AC04E9}"/>
              </a:ext>
            </a:extLst>
          </p:cNvPr>
          <p:cNvSpPr txBox="1"/>
          <p:nvPr/>
        </p:nvSpPr>
        <p:spPr>
          <a:xfrm>
            <a:off x="17867957" y="-9283269"/>
            <a:ext cx="4095521" cy="292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Identify 101, 102 and 103 rejection risks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7DBCC9-9D87-A730-EC2E-E5540AA1DA08}"/>
              </a:ext>
            </a:extLst>
          </p:cNvPr>
          <p:cNvCxnSpPr>
            <a:cxnSpLocks/>
          </p:cNvCxnSpPr>
          <p:nvPr/>
        </p:nvCxnSpPr>
        <p:spPr>
          <a:xfrm>
            <a:off x="16002000" y="-10013361"/>
            <a:ext cx="0" cy="5189220"/>
          </a:xfrm>
          <a:prstGeom prst="line">
            <a:avLst/>
          </a:prstGeom>
          <a:noFill/>
          <a:ln w="57150" cap="flat">
            <a:solidFill>
              <a:schemeClr val="accent1">
                <a:satOff val="-9155"/>
                <a:lumOff val="-32673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7DE01B-C2F9-58B2-D786-D4AE907BF967}"/>
              </a:ext>
            </a:extLst>
          </p:cNvPr>
          <p:cNvSpPr txBox="1"/>
          <p:nvPr/>
        </p:nvSpPr>
        <p:spPr>
          <a:xfrm>
            <a:off x="1781762" y="-13854175"/>
            <a:ext cx="20782378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KEY PROBLEMS INDENTIFIED BY TARGET USERS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7F11BDE9-A11E-E9A2-3FE7-E8E5D317501A}"/>
              </a:ext>
            </a:extLst>
          </p:cNvPr>
          <p:cNvSpPr txBox="1"/>
          <p:nvPr/>
        </p:nvSpPr>
        <p:spPr>
          <a:xfrm>
            <a:off x="8762998" y="139172"/>
            <a:ext cx="6857999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OUR SOLUTION </a:t>
            </a:r>
          </a:p>
        </p:txBody>
      </p:sp>
      <p:pic>
        <p:nvPicPr>
          <p:cNvPr id="1042" name="Picture 1041" descr="Business Solution Icon Vector Art, Icons, and Graphics for Free Download">
            <a:extLst>
              <a:ext uri="{FF2B5EF4-FFF2-40B4-BE49-F238E27FC236}">
                <a16:creationId xmlns:a16="http://schemas.microsoft.com/office/drawing/2014/main" id="{EE6A54F7-3CE1-628F-B91A-26C82FC83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5"/>
          <a:stretch/>
        </p:blipFill>
        <p:spPr bwMode="auto">
          <a:xfrm>
            <a:off x="0" y="10845272"/>
            <a:ext cx="293127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TextBox 1042">
            <a:extLst>
              <a:ext uri="{FF2B5EF4-FFF2-40B4-BE49-F238E27FC236}">
                <a16:creationId xmlns:a16="http://schemas.microsoft.com/office/drawing/2014/main" id="{84A4C225-E4D0-75F0-E1CF-D0D58756DD9F}"/>
              </a:ext>
            </a:extLst>
          </p:cNvPr>
          <p:cNvSpPr txBox="1"/>
          <p:nvPr/>
        </p:nvSpPr>
        <p:spPr>
          <a:xfrm>
            <a:off x="6839893" y="3019159"/>
            <a:ext cx="1131910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274394">
                    <a:alpha val="96000"/>
                  </a:srgbClr>
                </a:solidFill>
                <a:effectLst/>
              </a:rPr>
              <a:t>The SYNAPSE PATENTS ChatBOT (MVP)</a:t>
            </a: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2E8A26C4-EF14-455E-B0BD-0CB162EF3D09}"/>
              </a:ext>
            </a:extLst>
          </p:cNvPr>
          <p:cNvGrpSpPr/>
          <p:nvPr/>
        </p:nvGrpSpPr>
        <p:grpSpPr>
          <a:xfrm>
            <a:off x="1176867" y="4629675"/>
            <a:ext cx="21801667" cy="5189220"/>
            <a:chOff x="1176867" y="4490503"/>
            <a:chExt cx="21801667" cy="5189220"/>
          </a:xfrm>
        </p:grpSpPr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41F8AA71-09A7-EFEB-9703-8A52AC06F5A4}"/>
                </a:ext>
              </a:extLst>
            </p:cNvPr>
            <p:cNvCxnSpPr>
              <a:cxnSpLocks/>
            </p:cNvCxnSpPr>
            <p:nvPr/>
          </p:nvCxnSpPr>
          <p:spPr>
            <a:xfrm>
              <a:off x="8343900" y="4490503"/>
              <a:ext cx="0" cy="5189220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407C5FAB-E293-7A94-7CF2-EC5F1C824847}"/>
                </a:ext>
              </a:extLst>
            </p:cNvPr>
            <p:cNvSpPr txBox="1"/>
            <p:nvPr/>
          </p:nvSpPr>
          <p:spPr>
            <a:xfrm>
              <a:off x="17802340" y="5814322"/>
              <a:ext cx="416113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spc="0" normalizeH="0" baseline="0" dirty="0">
                  <a:solidFill>
                    <a:srgbClr val="C00C0E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patentability</a:t>
              </a:r>
              <a:r>
                <a:rPr kumimoji="0" lang="en-US" sz="4800" b="1" i="0" u="none" strike="noStrike" cap="none" spc="0" normalizeH="0" baseline="0" dirty="0">
                  <a:solidFill>
                    <a:srgbClr val="274394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 SEARCH</a:t>
              </a:r>
              <a:endParaRPr kumimoji="0" lang="en-US" sz="13800" b="1" i="0" u="none" strike="noStrike" cap="none" spc="0" normalizeH="0" baseline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F7BDF153-3B36-246B-6EC0-4515103A7A0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0" y="4490503"/>
              <a:ext cx="0" cy="5189220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5EE78CB-4195-7521-28C5-CF6CCD7E9265}"/>
                </a:ext>
              </a:extLst>
            </p:cNvPr>
            <p:cNvSpPr txBox="1"/>
            <p:nvPr/>
          </p:nvSpPr>
          <p:spPr>
            <a:xfrm>
              <a:off x="10092382" y="5814322"/>
              <a:ext cx="416113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spc="0" normalizeH="0" baseline="0" dirty="0">
                  <a:solidFill>
                    <a:srgbClr val="C00C0E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focused</a:t>
              </a:r>
              <a:r>
                <a:rPr kumimoji="0" lang="en-US" sz="4800" b="1" i="0" u="none" strike="noStrike" cap="none" spc="0" normalizeH="0" baseline="0" dirty="0">
                  <a:solidFill>
                    <a:srgbClr val="274394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 SEARCH</a:t>
              </a:r>
              <a:endParaRPr kumimoji="0" lang="en-US" sz="13800" b="1" i="0" u="none" strike="noStrike" cap="none" spc="0" normalizeH="0" baseline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86682645-71A2-34F1-2BB1-074BBDBBB95D}"/>
                </a:ext>
              </a:extLst>
            </p:cNvPr>
            <p:cNvSpPr txBox="1"/>
            <p:nvPr/>
          </p:nvSpPr>
          <p:spPr>
            <a:xfrm>
              <a:off x="2434281" y="5814322"/>
              <a:ext cx="416113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spc="0" normalizeH="0" baseline="0" dirty="0">
                  <a:solidFill>
                    <a:srgbClr val="C00C0E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historical</a:t>
              </a:r>
              <a:r>
                <a:rPr kumimoji="0" lang="en-US" sz="4800" b="1" i="0" u="none" strike="noStrike" cap="none" spc="0" normalizeH="0" baseline="0" dirty="0">
                  <a:solidFill>
                    <a:srgbClr val="274394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 SEARCH</a:t>
              </a:r>
              <a:endParaRPr kumimoji="0" lang="en-US" sz="13800" b="1" i="0" u="none" strike="noStrike" cap="none" spc="0" normalizeH="0" baseline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4F675A3E-CCD1-85B1-AC94-A3DAA84FA795}"/>
                </a:ext>
              </a:extLst>
            </p:cNvPr>
            <p:cNvSpPr txBox="1"/>
            <p:nvPr/>
          </p:nvSpPr>
          <p:spPr>
            <a:xfrm>
              <a:off x="1176867" y="7394242"/>
              <a:ext cx="6534149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/>
                <a:t>Tabulated list of matching patents</a:t>
              </a: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A53F6EF2-B2F9-098D-28CC-AD5FF44400F4}"/>
                </a:ext>
              </a:extLst>
            </p:cNvPr>
            <p:cNvSpPr txBox="1"/>
            <p:nvPr/>
          </p:nvSpPr>
          <p:spPr>
            <a:xfrm>
              <a:off x="9096374" y="7435002"/>
              <a:ext cx="6191250" cy="1200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3600" dirty="0"/>
                <a:t>Up to 250 words summarization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u="none" strike="noStrike" cap="none" dirty="0">
                  <a:solidFill>
                    <a:srgbClr val="000000"/>
                  </a:solidFill>
                </a:rPr>
                <a:t> </a:t>
              </a:r>
              <a:endParaRPr lang="en-US" sz="3600" dirty="0"/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606B2A86-031E-364A-79E6-1BC39FDC56EA}"/>
                </a:ext>
              </a:extLst>
            </p:cNvPr>
            <p:cNvSpPr txBox="1"/>
            <p:nvPr/>
          </p:nvSpPr>
          <p:spPr>
            <a:xfrm>
              <a:off x="16787284" y="7388835"/>
              <a:ext cx="6191250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/>
                <a:t>Rejection risk identification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257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FE805-EE5D-F4FB-154B-ED754225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73E73D-76A4-4985-2E3C-F5A7693CA8D8}"/>
              </a:ext>
            </a:extLst>
          </p:cNvPr>
          <p:cNvSpPr/>
          <p:nvPr/>
        </p:nvSpPr>
        <p:spPr>
          <a:xfrm>
            <a:off x="578649" y="9626600"/>
            <a:ext cx="15486851" cy="29845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3F85D9-ECEE-8ED7-F7F2-60B714AB7355}"/>
              </a:ext>
            </a:extLst>
          </p:cNvPr>
          <p:cNvSpPr/>
          <p:nvPr/>
        </p:nvSpPr>
        <p:spPr>
          <a:xfrm>
            <a:off x="9911699" y="2048839"/>
            <a:ext cx="6513700" cy="60537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52098-3F07-3468-DACB-D3E6F0865F39}"/>
              </a:ext>
            </a:extLst>
          </p:cNvPr>
          <p:cNvSpPr txBox="1"/>
          <p:nvPr/>
        </p:nvSpPr>
        <p:spPr>
          <a:xfrm>
            <a:off x="634998" y="0"/>
            <a:ext cx="13347702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Exploratory Data Analysis</a:t>
            </a:r>
          </a:p>
        </p:txBody>
      </p:sp>
      <p:pic>
        <p:nvPicPr>
          <p:cNvPr id="9" name="Google Shape;163;p9">
            <a:extLst>
              <a:ext uri="{FF2B5EF4-FFF2-40B4-BE49-F238E27FC236}">
                <a16:creationId xmlns:a16="http://schemas.microsoft.com/office/drawing/2014/main" id="{048B596E-0E4D-742E-CF71-0D9A0FF0A64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8950" y="2170862"/>
            <a:ext cx="9175750" cy="5931738"/>
          </a:xfrm>
          <a:prstGeom prst="rect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164;p9">
            <a:extLst>
              <a:ext uri="{FF2B5EF4-FFF2-40B4-BE49-F238E27FC236}">
                <a16:creationId xmlns:a16="http://schemas.microsoft.com/office/drawing/2014/main" id="{5AB5FA70-8BD4-05BE-6E75-013DA8996B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2398" y="233470"/>
            <a:ext cx="6733702" cy="6624530"/>
          </a:xfrm>
          <a:prstGeom prst="rect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65;p9">
            <a:extLst>
              <a:ext uri="{FF2B5EF4-FFF2-40B4-BE49-F238E27FC236}">
                <a16:creationId xmlns:a16="http://schemas.microsoft.com/office/drawing/2014/main" id="{A94ED46E-C6A9-D45F-77E8-DF155E95F1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2398" y="7200062"/>
            <a:ext cx="6733702" cy="5842838"/>
          </a:xfrm>
          <a:prstGeom prst="rect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166;p9">
            <a:extLst>
              <a:ext uri="{FF2B5EF4-FFF2-40B4-BE49-F238E27FC236}">
                <a16:creationId xmlns:a16="http://schemas.microsoft.com/office/drawing/2014/main" id="{F6C415B5-2B2A-461A-3098-FE18C1A88D8C}"/>
              </a:ext>
            </a:extLst>
          </p:cNvPr>
          <p:cNvSpPr txBox="1"/>
          <p:nvPr/>
        </p:nvSpPr>
        <p:spPr>
          <a:xfrm>
            <a:off x="10171400" y="3103836"/>
            <a:ext cx="3150900" cy="363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u="sng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CPC Classification Codes</a:t>
            </a:r>
            <a:endParaRPr sz="2000" u="sng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Necessities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 </a:t>
            </a: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Operations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</a:t>
            </a: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Chemistry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</a:t>
            </a: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Textiles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</a:t>
            </a: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Constructions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</a:t>
            </a: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Mechanical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G</a:t>
            </a:r>
            <a:r>
              <a:rPr lang="en" sz="200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- Physics</a:t>
            </a:r>
            <a:endParaRPr sz="200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</a:t>
            </a: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Electricity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67;p9">
            <a:extLst>
              <a:ext uri="{FF2B5EF4-FFF2-40B4-BE49-F238E27FC236}">
                <a16:creationId xmlns:a16="http://schemas.microsoft.com/office/drawing/2014/main" id="{07B84354-3D8E-7758-92F8-341B5E908678}"/>
              </a:ext>
            </a:extLst>
          </p:cNvPr>
          <p:cNvSpPr txBox="1"/>
          <p:nvPr/>
        </p:nvSpPr>
        <p:spPr>
          <a:xfrm>
            <a:off x="13606049" y="5049091"/>
            <a:ext cx="2782600" cy="215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u="sng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Most common G</a:t>
            </a:r>
            <a:endParaRPr sz="2000" u="sng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G06 - Computing</a:t>
            </a:r>
            <a:endParaRPr sz="200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G09 - Display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G16 - Information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G02 - Optics</a:t>
            </a:r>
            <a:endParaRPr sz="2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3EB74-A14F-C301-F093-11BC0E9242D1}"/>
              </a:ext>
            </a:extLst>
          </p:cNvPr>
          <p:cNvSpPr txBox="1"/>
          <p:nvPr/>
        </p:nvSpPr>
        <p:spPr>
          <a:xfrm>
            <a:off x="10171400" y="1954195"/>
            <a:ext cx="4650312" cy="101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CPC - Cooperative Patent Classification</a:t>
            </a:r>
            <a:endParaRPr kumimoji="0" lang="en-IN" sz="2000" b="0" i="0" u="none" strike="noStrike" cap="none" spc="0" normalizeH="0" baseline="0" dirty="0">
              <a:ln>
                <a:noFill/>
              </a:ln>
              <a:solidFill>
                <a:schemeClr val="accent1">
                  <a:satOff val="-9155"/>
                  <a:lumOff val="-32673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Graphik Ligh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658833-C860-47F7-B2B3-6B4AF433F1A6}"/>
              </a:ext>
            </a:extLst>
          </p:cNvPr>
          <p:cNvCxnSpPr/>
          <p:nvPr/>
        </p:nvCxnSpPr>
        <p:spPr>
          <a:xfrm>
            <a:off x="12354398" y="6070600"/>
            <a:ext cx="1158402" cy="0"/>
          </a:xfrm>
          <a:prstGeom prst="straightConnector1">
            <a:avLst/>
          </a:prstGeom>
          <a:noFill/>
          <a:ln w="38100" cap="flat">
            <a:solidFill>
              <a:schemeClr val="accent1">
                <a:satOff val="-9155"/>
                <a:lumOff val="-32673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Google Shape;161;p9">
            <a:extLst>
              <a:ext uri="{FF2B5EF4-FFF2-40B4-BE49-F238E27FC236}">
                <a16:creationId xmlns:a16="http://schemas.microsoft.com/office/drawing/2014/main" id="{FB80CC42-34C4-3E23-10A6-DC18CE7FCE4B}"/>
              </a:ext>
            </a:extLst>
          </p:cNvPr>
          <p:cNvSpPr txBox="1"/>
          <p:nvPr/>
        </p:nvSpPr>
        <p:spPr>
          <a:xfrm>
            <a:off x="748649" y="8737379"/>
            <a:ext cx="54518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Arial" panose="020B0604020202020204" pitchFamily="34" charset="0"/>
                <a:cs typeface="Arial" panose="020B0604020202020204" pitchFamily="34" charset="0"/>
              </a:rPr>
              <a:t>Key Takeaways: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62;p9">
            <a:extLst>
              <a:ext uri="{FF2B5EF4-FFF2-40B4-BE49-F238E27FC236}">
                <a16:creationId xmlns:a16="http://schemas.microsoft.com/office/drawing/2014/main" id="{26B0F425-2A49-ADDA-05D8-5E6374058F1E}"/>
              </a:ext>
            </a:extLst>
          </p:cNvPr>
          <p:cNvSpPr txBox="1"/>
          <p:nvPr/>
        </p:nvSpPr>
        <p:spPr>
          <a:xfrm>
            <a:off x="938513" y="9780042"/>
            <a:ext cx="1476712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34975" marR="0" lvl="0" indent="-2476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" sz="3000" dirty="0">
                <a:solidFill>
                  <a:srgbClr val="434343"/>
                </a:solidFill>
              </a:rPr>
              <a:t>Data source: Google Big Query Patents</a:t>
            </a:r>
          </a:p>
          <a:p>
            <a:pPr marL="434975" marR="0" lvl="0" indent="-2476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IN" sz="3000" dirty="0">
                <a:solidFill>
                  <a:srgbClr val="434343"/>
                </a:solidFill>
              </a:rPr>
              <a:t>L</a:t>
            </a:r>
            <a:r>
              <a:rPr lang="en" sz="3000" dirty="0">
                <a:solidFill>
                  <a:srgbClr val="434343"/>
                </a:solidFill>
              </a:rPr>
              <a:t>ast 10 years patents data too large for available resources (~1.2 TB)</a:t>
            </a:r>
            <a:endParaRPr sz="3000" dirty="0">
              <a:solidFill>
                <a:srgbClr val="434343"/>
              </a:solidFill>
            </a:endParaRPr>
          </a:p>
          <a:p>
            <a:pPr marL="434975" marR="0" lvl="0" indent="-2476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" sz="3000" dirty="0">
                <a:solidFill>
                  <a:srgbClr val="434343"/>
                </a:solidFill>
              </a:rPr>
              <a:t>Focus on CPC G06 classification: Jan 1 2022 - Dec 31 2023 (~170K patents published in the USA)</a:t>
            </a:r>
            <a:endParaRPr sz="30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A9AAF-A307-9620-585B-273625C29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FAD68EB9-74DA-7F54-4FCF-F31BFBD36275}"/>
              </a:ext>
            </a:extLst>
          </p:cNvPr>
          <p:cNvSpPr/>
          <p:nvPr/>
        </p:nvSpPr>
        <p:spPr>
          <a:xfrm>
            <a:off x="0" y="0"/>
            <a:ext cx="5003800" cy="13716000"/>
          </a:xfrm>
          <a:prstGeom prst="rect">
            <a:avLst/>
          </a:prstGeom>
          <a:solidFill>
            <a:srgbClr val="485464"/>
          </a:solidFill>
          <a:ln w="12700" cap="flat">
            <a:solidFill>
              <a:srgbClr val="4854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6C2268C-454A-571C-5899-6222944135AD}"/>
              </a:ext>
            </a:extLst>
          </p:cNvPr>
          <p:cNvSpPr txBox="1"/>
          <p:nvPr/>
        </p:nvSpPr>
        <p:spPr>
          <a:xfrm>
            <a:off x="0" y="3943014"/>
            <a:ext cx="5003800" cy="3475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Graphik Light"/>
                <a:ea typeface="Graphik Light"/>
                <a:cs typeface="Graphik Light"/>
                <a:sym typeface="Graphik Light"/>
              </a:rPr>
              <a:t>Retrieval Augmented Generation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6DAD2C8-7BA9-EA09-59A3-B3687049D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08" y="566058"/>
            <a:ext cx="18663103" cy="121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4F99C7-68DE-97C1-8C7B-AA8506610651}"/>
              </a:ext>
            </a:extLst>
          </p:cNvPr>
          <p:cNvSpPr txBox="1"/>
          <p:nvPr/>
        </p:nvSpPr>
        <p:spPr>
          <a:xfrm>
            <a:off x="752755" y="134110"/>
            <a:ext cx="10203427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EVALUATION DATASET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0FE5B7-E2FD-CE4E-4496-945826E55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4712" y="8371268"/>
            <a:ext cx="6329288" cy="5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2F7A5F-06B3-265E-2C02-2D2CCD95A77A}"/>
              </a:ext>
            </a:extLst>
          </p:cNvPr>
          <p:cNvSpPr txBox="1"/>
          <p:nvPr/>
        </p:nvSpPr>
        <p:spPr>
          <a:xfrm>
            <a:off x="1717776" y="2670388"/>
            <a:ext cx="15539710" cy="9235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150 patents were chosen from the dataset at random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Keywords were generated from the Patent Abstract using ChatGPT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Keywords were passed to LENS.ORG with filters -</a:t>
            </a:r>
          </a:p>
          <a:p>
            <a:pPr marL="1339850" indent="-708025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CPC: *G06*</a:t>
            </a:r>
          </a:p>
          <a:p>
            <a:pPr marL="1339850" indent="-708025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Grant Date: 1</a:t>
            </a:r>
            <a:r>
              <a:rPr lang="en-IN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Jan 2022 to 31</a:t>
            </a:r>
            <a:r>
              <a:rPr lang="en-IN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Dec 2023</a:t>
            </a:r>
          </a:p>
          <a:p>
            <a:pPr marL="1339850" indent="-708025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US Patent Office</a:t>
            </a:r>
          </a:p>
          <a:p>
            <a:pPr marL="1339850" indent="-708025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Publication numbers of the results were saved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99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A96B6A-E3B6-25B1-575B-D8E025FCF225}"/>
              </a:ext>
            </a:extLst>
          </p:cNvPr>
          <p:cNvSpPr txBox="1"/>
          <p:nvPr/>
        </p:nvSpPr>
        <p:spPr>
          <a:xfrm>
            <a:off x="835252" y="532133"/>
            <a:ext cx="1456787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EVALUATION metrics (RAGA</a:t>
            </a:r>
            <a:r>
              <a:rPr kumimoji="0" lang="en-US" sz="6600" b="1" u="none" strike="noStrike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s</a:t>
            </a: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B32D59-53FD-AC0F-75AA-FAC60434536D}"/>
              </a:ext>
            </a:extLst>
          </p:cNvPr>
          <p:cNvGrpSpPr/>
          <p:nvPr/>
        </p:nvGrpSpPr>
        <p:grpSpPr>
          <a:xfrm>
            <a:off x="2034074" y="4209242"/>
            <a:ext cx="20315852" cy="9273046"/>
            <a:chOff x="1978091" y="5638797"/>
            <a:chExt cx="20315852" cy="9273046"/>
          </a:xfrm>
          <a:effectLst>
            <a:outerShdw blurRad="228600" dist="50800" dir="5400000" sx="90000" sy="90000" algn="ctr" rotWithShape="0">
              <a:srgbClr val="000000">
                <a:alpha val="0"/>
              </a:srgbClr>
            </a:outerShdw>
          </a:effectLst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F964A39-6DDD-8A64-A62A-8BB01B883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78091" y="5638797"/>
              <a:ext cx="3657600" cy="3657600"/>
            </a:xfrm>
            <a:prstGeom prst="ellipse">
              <a:avLst/>
            </a:prstGeom>
            <a:solidFill>
              <a:srgbClr val="42397D"/>
            </a:solidFill>
            <a:ln w="12700" cap="flat">
              <a:noFill/>
              <a:miter lim="400000"/>
            </a:ln>
            <a:effectLst>
              <a:outerShdw blurRad="1257300" dist="38100" dir="2700000" sx="102000" sy="102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6936E5B-F12B-39BA-8871-F6B183214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8378" y="5638797"/>
              <a:ext cx="3657600" cy="3657600"/>
            </a:xfrm>
            <a:prstGeom prst="ellipse">
              <a:avLst/>
            </a:prstGeom>
            <a:solidFill>
              <a:srgbClr val="42397D"/>
            </a:solidFill>
            <a:ln w="12700" cap="flat">
              <a:noFill/>
              <a:miter lim="400000"/>
            </a:ln>
            <a:effectLst>
              <a:outerShdw blurRad="1257300" dist="38100" dir="2700000" sx="102000" sy="102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5AD756-F907-0F48-FE6A-24E07D52D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52360" y="5638797"/>
              <a:ext cx="3657600" cy="3657600"/>
            </a:xfrm>
            <a:prstGeom prst="ellipse">
              <a:avLst/>
            </a:prstGeom>
            <a:solidFill>
              <a:srgbClr val="42397D"/>
            </a:solidFill>
            <a:ln w="12700" cap="flat">
              <a:noFill/>
              <a:miter lim="400000"/>
            </a:ln>
            <a:effectLst>
              <a:outerShdw blurRad="1257300" dist="38100" dir="2700000" sx="102000" sy="102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AB65F87-7CD0-10A9-9BAE-EB0DBA0BFB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636343" y="5638797"/>
              <a:ext cx="3657600" cy="3657600"/>
            </a:xfrm>
            <a:prstGeom prst="ellipse">
              <a:avLst/>
            </a:prstGeom>
            <a:solidFill>
              <a:srgbClr val="42397D"/>
            </a:solidFill>
            <a:ln w="12700" cap="flat">
              <a:noFill/>
              <a:miter lim="400000"/>
            </a:ln>
            <a:effectLst>
              <a:outerShdw blurRad="12573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8FC7F7-A37F-B1E2-D276-81F73AFA148E}"/>
                </a:ext>
              </a:extLst>
            </p:cNvPr>
            <p:cNvSpPr txBox="1"/>
            <p:nvPr/>
          </p:nvSpPr>
          <p:spPr>
            <a:xfrm>
              <a:off x="1999572" y="6830008"/>
              <a:ext cx="363822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N" sz="3600" spc="3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Context Precision</a:t>
              </a:r>
              <a:endParaRPr kumimoji="0" lang="en-US" sz="3600" i="0" u="none" strike="noStrike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45662E-18B8-200B-C1C5-B8E9D3FB96D3}"/>
                </a:ext>
              </a:extLst>
            </p:cNvPr>
            <p:cNvSpPr txBox="1"/>
            <p:nvPr/>
          </p:nvSpPr>
          <p:spPr>
            <a:xfrm>
              <a:off x="7721195" y="6862303"/>
              <a:ext cx="315196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N" sz="3600" spc="3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Context</a:t>
              </a:r>
              <a:r>
                <a:rPr lang="en-IN" sz="36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 </a:t>
              </a:r>
              <a:r>
                <a:rPr lang="en-IN" sz="3600" spc="3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Recall</a:t>
              </a:r>
              <a:endParaRPr kumimoji="0" lang="en-US" sz="3600" b="0" i="0" u="none" strike="noStrike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71EDA2-C320-1762-7F31-CEFC7780B1DA}"/>
                </a:ext>
              </a:extLst>
            </p:cNvPr>
            <p:cNvSpPr txBox="1"/>
            <p:nvPr/>
          </p:nvSpPr>
          <p:spPr>
            <a:xfrm>
              <a:off x="13305177" y="7124065"/>
              <a:ext cx="3151965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N" sz="3600" spc="3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Faithfulness</a:t>
              </a:r>
              <a:endParaRPr kumimoji="0" lang="en-US" sz="3600" b="0" i="0" u="none" strike="noStrike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B36DE6-2DF0-9723-E44C-1B092CF0ECB9}"/>
                </a:ext>
              </a:extLst>
            </p:cNvPr>
            <p:cNvSpPr txBox="1"/>
            <p:nvPr/>
          </p:nvSpPr>
          <p:spPr>
            <a:xfrm>
              <a:off x="18889160" y="6830008"/>
              <a:ext cx="315196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N" sz="3600" spc="3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Answer</a:t>
              </a:r>
              <a:r>
                <a:rPr lang="en-IN" sz="36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 </a:t>
              </a:r>
              <a:r>
                <a:rPr lang="en-IN" sz="3600" spc="3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Relevancy</a:t>
              </a:r>
              <a:endParaRPr kumimoji="0" lang="en-US" sz="3600" b="0" i="0" u="none" strike="noStrike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318F5F-2FA6-A93D-4861-A52C6D083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97944" y="11254243"/>
              <a:ext cx="3657600" cy="3657600"/>
            </a:xfrm>
            <a:prstGeom prst="ellipse">
              <a:avLst/>
            </a:prstGeom>
            <a:solidFill>
              <a:srgbClr val="42397D"/>
            </a:solidFill>
            <a:ln w="12700" cap="flat">
              <a:noFill/>
              <a:miter lim="400000"/>
            </a:ln>
            <a:effectLst>
              <a:outerShdw blurRad="1257300" dist="38100" dir="2700000" sx="102000" sy="102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530B49-F81C-9B48-8708-D7E848E76DE2}"/>
                </a:ext>
              </a:extLst>
            </p:cNvPr>
            <p:cNvSpPr txBox="1"/>
            <p:nvPr/>
          </p:nvSpPr>
          <p:spPr>
            <a:xfrm>
              <a:off x="10850761" y="12477749"/>
              <a:ext cx="315196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N" sz="3600" spc="300" dirty="0">
                  <a:solidFill>
                    <a:schemeClr val="bg1"/>
                  </a:solidFill>
                  <a:latin typeface="Cera PROModern Medium" pitchFamily="2" charset="0"/>
                  <a:cs typeface="Arial" panose="020B0604020202020204" pitchFamily="34" charset="0"/>
                </a:rPr>
                <a:t>Weighted Score</a:t>
              </a:r>
              <a:endParaRPr kumimoji="0" lang="en-US" sz="3600" b="0" i="0" u="none" strike="noStrike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</p:grpSp>
      <p:sp>
        <p:nvSpPr>
          <p:cNvPr id="18" name="Plus Sign 17">
            <a:extLst>
              <a:ext uri="{FF2B5EF4-FFF2-40B4-BE49-F238E27FC236}">
                <a16:creationId xmlns:a16="http://schemas.microsoft.com/office/drawing/2014/main" id="{A41A2070-6EC9-5B52-CBA6-7BEA32B7B752}"/>
              </a:ext>
            </a:extLst>
          </p:cNvPr>
          <p:cNvSpPr/>
          <p:nvPr/>
        </p:nvSpPr>
        <p:spPr>
          <a:xfrm>
            <a:off x="6012604" y="5428445"/>
            <a:ext cx="1188720" cy="1188720"/>
          </a:xfrm>
          <a:prstGeom prst="mathPlus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CDE5FD0F-92E2-EB63-8DF5-B2704B1F4AAB}"/>
              </a:ext>
            </a:extLst>
          </p:cNvPr>
          <p:cNvSpPr/>
          <p:nvPr/>
        </p:nvSpPr>
        <p:spPr>
          <a:xfrm>
            <a:off x="11550792" y="5428445"/>
            <a:ext cx="1188720" cy="1188720"/>
          </a:xfrm>
          <a:prstGeom prst="mathPlus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33FB98A2-C87A-4F37-7AB7-531A311B2C29}"/>
              </a:ext>
            </a:extLst>
          </p:cNvPr>
          <p:cNvSpPr/>
          <p:nvPr/>
        </p:nvSpPr>
        <p:spPr>
          <a:xfrm>
            <a:off x="17134774" y="5428445"/>
            <a:ext cx="1188720" cy="1188720"/>
          </a:xfrm>
          <a:prstGeom prst="mathPlus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E58AF-202A-78CC-30B6-0D54BB889268}"/>
              </a:ext>
            </a:extLst>
          </p:cNvPr>
          <p:cNvSpPr txBox="1"/>
          <p:nvPr/>
        </p:nvSpPr>
        <p:spPr>
          <a:xfrm>
            <a:off x="2055555" y="2985736"/>
            <a:ext cx="363822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3600" spc="600" dirty="0">
                <a:solidFill>
                  <a:srgbClr val="C00C0E"/>
                </a:solidFill>
                <a:latin typeface="Cera PROModern Medium" pitchFamily="2" charset="0"/>
                <a:cs typeface="Arial" panose="020B0604020202020204" pitchFamily="34" charset="0"/>
              </a:rPr>
              <a:t>0.15</a:t>
            </a:r>
            <a:endParaRPr kumimoji="0" lang="en-US" sz="3600" b="0" i="0" u="none" strike="noStrike" cap="none" spc="600" normalizeH="0" baseline="0" dirty="0">
              <a:ln>
                <a:noFill/>
              </a:ln>
              <a:solidFill>
                <a:srgbClr val="C00C0E"/>
              </a:solidFill>
              <a:effectLst/>
              <a:uFillTx/>
              <a:latin typeface="Cera PROModern Medium" pitchFamily="2" charset="0"/>
              <a:cs typeface="Arial" panose="020B0604020202020204" pitchFamily="34" charset="0"/>
              <a:sym typeface="Graphik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8B0169-E72E-C579-4CF6-4C315633DC15}"/>
              </a:ext>
            </a:extLst>
          </p:cNvPr>
          <p:cNvSpPr txBox="1"/>
          <p:nvPr/>
        </p:nvSpPr>
        <p:spPr>
          <a:xfrm>
            <a:off x="7524361" y="2985736"/>
            <a:ext cx="363822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en-IN" sz="3600" b="1" spc="600" dirty="0">
                <a:solidFill>
                  <a:srgbClr val="C00C0E"/>
                </a:solidFill>
                <a:latin typeface="Cera PROModern Medium" pitchFamily="2" charset="0"/>
                <a:cs typeface="Arial" panose="020B0604020202020204" pitchFamily="34" charset="0"/>
              </a:rPr>
              <a:t>0.35</a:t>
            </a:r>
            <a:endParaRPr kumimoji="0" lang="en-US" sz="3600" b="1" i="0" u="none" strike="noStrike" cap="none" spc="600" normalizeH="0" baseline="0" dirty="0">
              <a:ln>
                <a:noFill/>
              </a:ln>
              <a:solidFill>
                <a:srgbClr val="C00C0E"/>
              </a:solidFill>
              <a:effectLst/>
              <a:uFillTx/>
              <a:latin typeface="Cera PROModern Medium" pitchFamily="2" charset="0"/>
              <a:cs typeface="Arial" panose="020B0604020202020204" pitchFamily="34" charset="0"/>
              <a:sym typeface="Graphik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09647B-B5F6-2963-040A-E5DCEEDE289E}"/>
              </a:ext>
            </a:extLst>
          </p:cNvPr>
          <p:cNvSpPr txBox="1"/>
          <p:nvPr/>
        </p:nvSpPr>
        <p:spPr>
          <a:xfrm>
            <a:off x="13108343" y="2985736"/>
            <a:ext cx="363822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en-IN" sz="3600" spc="600" dirty="0">
                <a:solidFill>
                  <a:srgbClr val="C00C0E"/>
                </a:solidFill>
                <a:latin typeface="Cera PROModern Medium" pitchFamily="2" charset="0"/>
                <a:cs typeface="Arial" panose="020B0604020202020204" pitchFamily="34" charset="0"/>
              </a:rPr>
              <a:t>0.25</a:t>
            </a:r>
            <a:endParaRPr kumimoji="0" lang="en-US" sz="3600" b="0" i="0" u="none" strike="noStrike" cap="none" spc="600" normalizeH="0" baseline="0" dirty="0">
              <a:ln>
                <a:noFill/>
              </a:ln>
              <a:solidFill>
                <a:srgbClr val="C00C0E"/>
              </a:solidFill>
              <a:effectLst/>
              <a:uFillTx/>
              <a:latin typeface="Cera PROModern Medium" pitchFamily="2" charset="0"/>
              <a:cs typeface="Arial" panose="020B0604020202020204" pitchFamily="34" charset="0"/>
              <a:sym typeface="Graphik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EF3E8F-39B7-1302-A6D9-A07E371A2FB4}"/>
              </a:ext>
            </a:extLst>
          </p:cNvPr>
          <p:cNvSpPr txBox="1"/>
          <p:nvPr/>
        </p:nvSpPr>
        <p:spPr>
          <a:xfrm>
            <a:off x="18690220" y="2985736"/>
            <a:ext cx="363822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en-IN" sz="3600" spc="600" dirty="0">
                <a:solidFill>
                  <a:srgbClr val="C00C0E"/>
                </a:solidFill>
                <a:latin typeface="Cera PROModern Medium" pitchFamily="2" charset="0"/>
                <a:cs typeface="Arial" panose="020B0604020202020204" pitchFamily="34" charset="0"/>
              </a:rPr>
              <a:t>0.25</a:t>
            </a:r>
            <a:endParaRPr kumimoji="0" lang="en-US" sz="3600" b="0" i="0" u="none" strike="noStrike" cap="none" spc="600" normalizeH="0" baseline="0" dirty="0">
              <a:ln>
                <a:noFill/>
              </a:ln>
              <a:solidFill>
                <a:srgbClr val="C00C0E"/>
              </a:solidFill>
              <a:effectLst/>
              <a:uFillTx/>
              <a:latin typeface="Cera PROModern Medium" pitchFamily="2" charset="0"/>
              <a:cs typeface="Arial" panose="020B0604020202020204" pitchFamily="34" charset="0"/>
              <a:sym typeface="Graphik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C40F0C-A57B-7DCF-C737-68B49B5D26E4}"/>
              </a:ext>
            </a:extLst>
          </p:cNvPr>
          <p:cNvSpPr/>
          <p:nvPr/>
        </p:nvSpPr>
        <p:spPr>
          <a:xfrm>
            <a:off x="1442434" y="2524259"/>
            <a:ext cx="22061510" cy="6426558"/>
          </a:xfrm>
          <a:prstGeom prst="rect">
            <a:avLst/>
          </a:prstGeom>
          <a:noFill/>
          <a:ln w="3810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882C60C-2D58-B124-F58F-652DB5B8242A}"/>
              </a:ext>
            </a:extLst>
          </p:cNvPr>
          <p:cNvCxnSpPr>
            <a:cxnSpLocks/>
          </p:cNvCxnSpPr>
          <p:nvPr/>
        </p:nvCxnSpPr>
        <p:spPr>
          <a:xfrm>
            <a:off x="12453870" y="9169758"/>
            <a:ext cx="0" cy="476518"/>
          </a:xfrm>
          <a:prstGeom prst="straightConnector1">
            <a:avLst/>
          </a:prstGeom>
          <a:noFill/>
          <a:ln w="76200" cap="flat">
            <a:solidFill>
              <a:schemeClr val="accent2">
                <a:lumMod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705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shot 2024-12-01 at 13.42.49.png" descr="Screenshot 2024-12-01 at 13.42.49.png">
            <a:extLst>
              <a:ext uri="{FF2B5EF4-FFF2-40B4-BE49-F238E27FC236}">
                <a16:creationId xmlns:a16="http://schemas.microsoft.com/office/drawing/2014/main" id="{7D5B2434-9940-A0C3-0613-C34F86137A02}"/>
              </a:ext>
            </a:extLst>
          </p:cNvPr>
          <p:cNvPicPr>
            <a:picLocks/>
          </p:cNvPicPr>
          <p:nvPr/>
        </p:nvPicPr>
        <p:blipFill>
          <a:blip r:embed="rId2"/>
          <a:srcRect t="50689"/>
          <a:stretch>
            <a:fillRect/>
          </a:stretch>
        </p:blipFill>
        <p:spPr>
          <a:xfrm>
            <a:off x="-2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F36A099-BC3A-9871-70C8-AF690137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3" y="517296"/>
            <a:ext cx="14892394" cy="9621912"/>
          </a:xfrm>
          <a:prstGeom prst="rect">
            <a:avLst/>
          </a:prstGeom>
          <a:noFill/>
          <a:effectLst>
            <a:outerShdw blurRad="6350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678C43-E789-62C4-22C3-CE65F4A8C954}"/>
              </a:ext>
            </a:extLst>
          </p:cNvPr>
          <p:cNvSpPr/>
          <p:nvPr/>
        </p:nvSpPr>
        <p:spPr>
          <a:xfrm>
            <a:off x="15779931" y="1859208"/>
            <a:ext cx="8221046" cy="828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6E4EE-5A92-EC7B-73F2-EC89B07877CB}"/>
              </a:ext>
            </a:extLst>
          </p:cNvPr>
          <p:cNvSpPr txBox="1"/>
          <p:nvPr/>
        </p:nvSpPr>
        <p:spPr>
          <a:xfrm>
            <a:off x="16549167" y="2198645"/>
            <a:ext cx="7029289" cy="7212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4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Model Card:</a:t>
            </a:r>
            <a:endParaRPr kumimoji="0" lang="en-IN" sz="1400" b="1" i="0" u="sng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  <a:p>
            <a:pPr marL="457200" marR="0" indent="-457200" algn="l" defTabSz="355600" rtl="0" fontAlgn="auto" latinLnBrk="0" hangingPunct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LLM Model: Mistral-7B-Instruct-v0.3</a:t>
            </a:r>
          </a:p>
          <a:p>
            <a:pPr marL="457200" marR="0" indent="-457200" algn="l" defTabSz="3556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Quantization: 8 Bit</a:t>
            </a:r>
          </a:p>
          <a:p>
            <a:pPr marL="457200" marR="0" indent="-457200" algn="l" defTabSz="3556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Embedding Model: google/bigbird-</a:t>
            </a:r>
            <a:r>
              <a:rPr kumimoji="0" lang="en-IN" sz="3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roberta</a:t>
            </a: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-base</a:t>
            </a:r>
          </a:p>
          <a:p>
            <a:pPr marL="457200" marR="0" indent="-457200" algn="l" defTabSz="3556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Chunk Size: 1024</a:t>
            </a:r>
          </a:p>
          <a:p>
            <a:pPr marL="457200" marR="0" indent="-457200" algn="l" defTabSz="3556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Chunk Overlap: 50</a:t>
            </a:r>
          </a:p>
          <a:p>
            <a:pPr marL="457200" marR="0" indent="-457200" algn="l" defTabSz="3556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Vector Store: </a:t>
            </a:r>
            <a:r>
              <a:rPr kumimoji="0" lang="en-IN" sz="3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QDrant</a:t>
            </a:r>
            <a:endParaRPr kumimoji="0" lang="en-IN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  <a:p>
            <a:pPr marL="457200" marR="0" indent="-457200" algn="l" defTabSz="3556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Vector Store similarity search: cosine (Top 10)</a:t>
            </a:r>
            <a:endParaRPr kumimoji="0" lang="en-IN" sz="4000" b="0" i="0" u="none" strike="noStrike" cap="none" spc="0" normalizeH="0" baseline="0" dirty="0">
              <a:ln>
                <a:noFill/>
              </a:ln>
              <a:solidFill>
                <a:schemeClr val="accent1">
                  <a:satOff val="-9155"/>
                  <a:lumOff val="-32673"/>
                </a:scheme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3BD61C-DB00-446B-0BE9-1B7AFFBA1A3C}"/>
              </a:ext>
            </a:extLst>
          </p:cNvPr>
          <p:cNvSpPr txBox="1"/>
          <p:nvPr/>
        </p:nvSpPr>
        <p:spPr>
          <a:xfrm>
            <a:off x="383023" y="10912061"/>
            <a:ext cx="2304319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/>
              <a:t>Mistral consistently follows prompt instructions, making it ideal for tasks requiring strict adherence to user input.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/>
              <a:t>In contrast, Llama often draws on its pre-trained memory, even when the prompt explicitly instructs it to avoid doing so.</a:t>
            </a:r>
          </a:p>
        </p:txBody>
      </p:sp>
    </p:spTree>
    <p:extLst>
      <p:ext uri="{BB962C8B-B14F-4D97-AF65-F5344CB8AC3E}">
        <p14:creationId xmlns:p14="http://schemas.microsoft.com/office/powerpoint/2010/main" val="2400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E101D-0427-FBF6-E2DE-D70CD984D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ACDFF136-02DF-A391-EED9-C3284FC73D43}"/>
              </a:ext>
            </a:extLst>
          </p:cNvPr>
          <p:cNvSpPr/>
          <p:nvPr/>
        </p:nvSpPr>
        <p:spPr>
          <a:xfrm>
            <a:off x="0" y="0"/>
            <a:ext cx="5003800" cy="13716000"/>
          </a:xfrm>
          <a:prstGeom prst="rect">
            <a:avLst/>
          </a:prstGeom>
          <a:solidFill>
            <a:srgbClr val="485464"/>
          </a:solidFill>
          <a:ln w="12700" cap="flat">
            <a:solidFill>
              <a:srgbClr val="4854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96112A5-9D86-1428-6AA7-4345E3B56FDE}"/>
              </a:ext>
            </a:extLst>
          </p:cNvPr>
          <p:cNvSpPr txBox="1"/>
          <p:nvPr/>
        </p:nvSpPr>
        <p:spPr>
          <a:xfrm>
            <a:off x="0" y="3943014"/>
            <a:ext cx="5003800" cy="3475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Graphik Light"/>
                <a:ea typeface="Graphik Light"/>
                <a:cs typeface="Graphik Light"/>
                <a:sym typeface="Graphik Light"/>
              </a:rPr>
              <a:t>Model Deployment Architecture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BB2C605-0BD4-CAE6-F9CF-80308D51B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223" y="1327385"/>
            <a:ext cx="18825383" cy="1059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6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outube Video GIF">
            <a:extLst>
              <a:ext uri="{FF2B5EF4-FFF2-40B4-BE49-F238E27FC236}">
                <a16:creationId xmlns:a16="http://schemas.microsoft.com/office/drawing/2014/main" id="{9B29E92E-C874-7BB0-E3ED-60B77E21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369" y="3743378"/>
            <a:ext cx="8293262" cy="62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BFECA-3F40-EB11-D8BD-38203A451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napse_patents_wa">
            <a:hlinkClick r:id="" action="ppaction://media"/>
            <a:extLst>
              <a:ext uri="{FF2B5EF4-FFF2-40B4-BE49-F238E27FC236}">
                <a16:creationId xmlns:a16="http://schemas.microsoft.com/office/drawing/2014/main" id="{4F04B3B3-4C9F-561B-7482-A696EB061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770" y="169818"/>
            <a:ext cx="22598744" cy="1271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30574-24FF-801C-A732-02B8761E9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C712C5-EF29-C819-1AF9-1EF5228CC8EB}"/>
              </a:ext>
            </a:extLst>
          </p:cNvPr>
          <p:cNvSpPr txBox="1"/>
          <p:nvPr/>
        </p:nvSpPr>
        <p:spPr>
          <a:xfrm>
            <a:off x="673098" y="76943"/>
            <a:ext cx="13347702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Key Technical takeaways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725482-41AC-F017-9C52-0A6C70546E16}"/>
              </a:ext>
            </a:extLst>
          </p:cNvPr>
          <p:cNvSpPr/>
          <p:nvPr/>
        </p:nvSpPr>
        <p:spPr>
          <a:xfrm>
            <a:off x="1524000" y="2524361"/>
            <a:ext cx="10312400" cy="972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DB15E1-BC34-90F3-71FC-BBA001C80CD3}"/>
              </a:ext>
            </a:extLst>
          </p:cNvPr>
          <p:cNvSpPr/>
          <p:nvPr/>
        </p:nvSpPr>
        <p:spPr>
          <a:xfrm>
            <a:off x="12192000" y="2397361"/>
            <a:ext cx="10312400" cy="972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24" name="Google Shape;162;p9">
            <a:extLst>
              <a:ext uri="{FF2B5EF4-FFF2-40B4-BE49-F238E27FC236}">
                <a16:creationId xmlns:a16="http://schemas.microsoft.com/office/drawing/2014/main" id="{95953F99-40A4-6007-3FBF-2328479943BA}"/>
              </a:ext>
            </a:extLst>
          </p:cNvPr>
          <p:cNvSpPr txBox="1"/>
          <p:nvPr/>
        </p:nvSpPr>
        <p:spPr>
          <a:xfrm>
            <a:off x="2270321" y="4710845"/>
            <a:ext cx="9073758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644525" indent="-457200" algn="just">
              <a:lnSpc>
                <a:spcPct val="115000"/>
              </a:lnSpc>
              <a:spcBef>
                <a:spcPts val="1200"/>
              </a:spcBef>
              <a:buClr>
                <a:srgbClr val="43434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34343"/>
                </a:solidFill>
              </a:rPr>
              <a:t>Model Deployment in AWS</a:t>
            </a:r>
          </a:p>
          <a:p>
            <a:pPr marL="644525" marR="0" lvl="0" indent="-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34343"/>
                </a:solidFill>
              </a:rPr>
              <a:t>Identifying right AWS Services / Model Inference Architecture</a:t>
            </a:r>
          </a:p>
          <a:p>
            <a:pPr marL="644525" marR="0" lvl="0" indent="-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34343"/>
                </a:solidFill>
              </a:rPr>
              <a:t>AWS Services Costs / Compute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1A03A-AC0B-3856-D668-E5249B9EE1ED}"/>
              </a:ext>
            </a:extLst>
          </p:cNvPr>
          <p:cNvSpPr txBox="1"/>
          <p:nvPr/>
        </p:nvSpPr>
        <p:spPr>
          <a:xfrm>
            <a:off x="2489200" y="2817876"/>
            <a:ext cx="5573642" cy="1628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6000" b="1" i="0" u="none" strike="noStrike" cap="none" spc="0" normalizeH="0" baseline="0" dirty="0">
                <a:ln>
                  <a:noFill/>
                </a:ln>
                <a:solidFill>
                  <a:schemeClr val="accent1">
                    <a:satOff val="-9155"/>
                    <a:lumOff val="-32673"/>
                  </a:scheme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Challenges Faced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DB3772-397A-961B-8D8F-AF61A4B3D0AB}"/>
              </a:ext>
            </a:extLst>
          </p:cNvPr>
          <p:cNvSpPr txBox="1"/>
          <p:nvPr/>
        </p:nvSpPr>
        <p:spPr>
          <a:xfrm>
            <a:off x="13182991" y="2861994"/>
            <a:ext cx="3157916" cy="1628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6000" b="1" dirty="0"/>
              <a:t>Learnings</a:t>
            </a:r>
          </a:p>
        </p:txBody>
      </p:sp>
      <p:sp>
        <p:nvSpPr>
          <p:cNvPr id="7" name="Google Shape;162;p9">
            <a:extLst>
              <a:ext uri="{FF2B5EF4-FFF2-40B4-BE49-F238E27FC236}">
                <a16:creationId xmlns:a16="http://schemas.microsoft.com/office/drawing/2014/main" id="{A2F25B6C-1BBD-C1DB-CABA-62E3EFFFF0E8}"/>
              </a:ext>
            </a:extLst>
          </p:cNvPr>
          <p:cNvSpPr txBox="1"/>
          <p:nvPr/>
        </p:nvSpPr>
        <p:spPr>
          <a:xfrm>
            <a:off x="13182991" y="4636473"/>
            <a:ext cx="9073758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644525" lvl="0" indent="-457200" algn="just">
              <a:lnSpc>
                <a:spcPct val="115000"/>
              </a:lnSpc>
              <a:spcBef>
                <a:spcPts val="1200"/>
              </a:spcBef>
              <a:buClr>
                <a:srgbClr val="43434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34343"/>
                </a:solidFill>
              </a:rPr>
              <a:t>Patent IP search processes</a:t>
            </a:r>
          </a:p>
          <a:p>
            <a:pPr marL="644525" lvl="0" indent="-457200" algn="just">
              <a:lnSpc>
                <a:spcPct val="115000"/>
              </a:lnSpc>
              <a:spcBef>
                <a:spcPts val="1200"/>
              </a:spcBef>
              <a:buClr>
                <a:srgbClr val="43434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34343"/>
                </a:solidFill>
              </a:rPr>
              <a:t>Generative AI techniques</a:t>
            </a:r>
          </a:p>
          <a:p>
            <a:pPr marL="644525" lvl="0" indent="-457200" algn="just">
              <a:lnSpc>
                <a:spcPct val="115000"/>
              </a:lnSpc>
              <a:spcBef>
                <a:spcPts val="1200"/>
              </a:spcBef>
              <a:buClr>
                <a:srgbClr val="434343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34343"/>
                </a:solidFill>
              </a:rPr>
              <a:t>Hosting web application in AWS with domain</a:t>
            </a:r>
          </a:p>
          <a:p>
            <a:pPr marL="187325" marR="0" lvl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</a:pPr>
            <a:endParaRPr lang="en-US" sz="30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4C7B8-35CE-78BE-531F-DD48DFA7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shot 2024-12-01 at 13.42.49.png" descr="Screenshot 2024-12-01 at 13.42.49.png">
            <a:extLst>
              <a:ext uri="{FF2B5EF4-FFF2-40B4-BE49-F238E27FC236}">
                <a16:creationId xmlns:a16="http://schemas.microsoft.com/office/drawing/2014/main" id="{0CE7E557-5B15-CE1B-1DCB-F3340A95C43C}"/>
              </a:ext>
            </a:extLst>
          </p:cNvPr>
          <p:cNvPicPr>
            <a:picLocks/>
          </p:cNvPicPr>
          <p:nvPr/>
        </p:nvPicPr>
        <p:blipFill>
          <a:blip r:embed="rId2"/>
          <a:srcRect t="50689"/>
          <a:stretch>
            <a:fillRect/>
          </a:stretch>
        </p:blipFill>
        <p:spPr>
          <a:xfrm>
            <a:off x="0" y="1504950"/>
            <a:ext cx="24384001" cy="1221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movie.png" descr="pasted-movie.png">
            <a:extLst>
              <a:ext uri="{FF2B5EF4-FFF2-40B4-BE49-F238E27FC236}">
                <a16:creationId xmlns:a16="http://schemas.microsoft.com/office/drawing/2014/main" id="{D8F92D76-6B4E-DE64-AF2B-2CB1D808A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1" y="133350"/>
            <a:ext cx="2914649" cy="123903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December 5th 2024">
            <a:extLst>
              <a:ext uri="{FF2B5EF4-FFF2-40B4-BE49-F238E27FC236}">
                <a16:creationId xmlns:a16="http://schemas.microsoft.com/office/drawing/2014/main" id="{4791AB4B-873A-967E-B418-F5BE4B28DFA2}"/>
              </a:ext>
            </a:extLst>
          </p:cNvPr>
          <p:cNvSpPr txBox="1"/>
          <p:nvPr/>
        </p:nvSpPr>
        <p:spPr>
          <a:xfrm>
            <a:off x="10854237" y="14723359"/>
            <a:ext cx="267552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rPr dirty="0"/>
              <a:t>December 5th 2024</a:t>
            </a:r>
          </a:p>
        </p:txBody>
      </p:sp>
      <p:pic>
        <p:nvPicPr>
          <p:cNvPr id="175" name="Image" descr="Image">
            <a:extLst>
              <a:ext uri="{FF2B5EF4-FFF2-40B4-BE49-F238E27FC236}">
                <a16:creationId xmlns:a16="http://schemas.microsoft.com/office/drawing/2014/main" id="{AFCF71F9-2241-83A9-0EB1-A8EF5AE81A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82" t="32293" b="35207"/>
          <a:stretch/>
        </p:blipFill>
        <p:spPr>
          <a:xfrm>
            <a:off x="20570879" y="133350"/>
            <a:ext cx="3813121" cy="12382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BD200FE-1280-A937-D50C-B6658062E7D9}"/>
              </a:ext>
            </a:extLst>
          </p:cNvPr>
          <p:cNvGrpSpPr/>
          <p:nvPr/>
        </p:nvGrpSpPr>
        <p:grpSpPr>
          <a:xfrm>
            <a:off x="1518058" y="3473744"/>
            <a:ext cx="4572000" cy="7891591"/>
            <a:chOff x="2128883" y="3334630"/>
            <a:chExt cx="4572000" cy="78915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335E78-F2F2-4883-4F34-E8C8303B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" r="5301"/>
            <a:stretch>
              <a:fillRect/>
            </a:stretch>
          </p:blipFill>
          <p:spPr>
            <a:xfrm>
              <a:off x="2128883" y="3334630"/>
              <a:ext cx="4572000" cy="4016177"/>
            </a:xfrm>
            <a:custGeom>
              <a:avLst/>
              <a:gdLst>
                <a:gd name="connsiteX0" fmla="*/ 794689 w 4572000"/>
                <a:gd name="connsiteY0" fmla="*/ 0 h 4016177"/>
                <a:gd name="connsiteX1" fmla="*/ 3777311 w 4572000"/>
                <a:gd name="connsiteY1" fmla="*/ 0 h 4016177"/>
                <a:gd name="connsiteX2" fmla="*/ 3902446 w 4572000"/>
                <a:gd name="connsiteY2" fmla="*/ 113731 h 4016177"/>
                <a:gd name="connsiteX3" fmla="*/ 4572000 w 4572000"/>
                <a:gd name="connsiteY3" fmla="*/ 1730177 h 4016177"/>
                <a:gd name="connsiteX4" fmla="*/ 2286000 w 4572000"/>
                <a:gd name="connsiteY4" fmla="*/ 4016177 h 4016177"/>
                <a:gd name="connsiteX5" fmla="*/ 0 w 4572000"/>
                <a:gd name="connsiteY5" fmla="*/ 1730177 h 4016177"/>
                <a:gd name="connsiteX6" fmla="*/ 669554 w 4572000"/>
                <a:gd name="connsiteY6" fmla="*/ 113731 h 40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0" h="4016177">
                  <a:moveTo>
                    <a:pt x="794689" y="0"/>
                  </a:moveTo>
                  <a:lnTo>
                    <a:pt x="3777311" y="0"/>
                  </a:lnTo>
                  <a:lnTo>
                    <a:pt x="3902446" y="113731"/>
                  </a:lnTo>
                  <a:cubicBezTo>
                    <a:pt x="4316131" y="527416"/>
                    <a:pt x="4572000" y="1098916"/>
                    <a:pt x="4572000" y="1730177"/>
                  </a:cubicBezTo>
                  <a:cubicBezTo>
                    <a:pt x="4572000" y="2992700"/>
                    <a:pt x="3548523" y="4016177"/>
                    <a:pt x="2286000" y="4016177"/>
                  </a:cubicBezTo>
                  <a:cubicBezTo>
                    <a:pt x="1023477" y="4016177"/>
                    <a:pt x="0" y="2992700"/>
                    <a:pt x="0" y="1730177"/>
                  </a:cubicBezTo>
                  <a:cubicBezTo>
                    <a:pt x="0" y="1098916"/>
                    <a:pt x="255869" y="527416"/>
                    <a:pt x="669554" y="113731"/>
                  </a:cubicBezTo>
                  <a:close/>
                </a:path>
              </a:pathLst>
            </a:cu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186D6-F2CA-FD97-E064-292B1BFCF65B}"/>
                </a:ext>
              </a:extLst>
            </p:cNvPr>
            <p:cNvSpPr txBox="1"/>
            <p:nvPr/>
          </p:nvSpPr>
          <p:spPr>
            <a:xfrm>
              <a:off x="2354448" y="8585047"/>
              <a:ext cx="4120867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SIVAKUMAR THIYAGARAJAN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CBCA76-F037-ECEA-BCAD-65E6DF5522AD}"/>
                </a:ext>
              </a:extLst>
            </p:cNvPr>
            <p:cNvSpPr txBox="1"/>
            <p:nvPr/>
          </p:nvSpPr>
          <p:spPr>
            <a:xfrm>
              <a:off x="2895217" y="9659125"/>
              <a:ext cx="3039328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raphik Light"/>
                </a:rPr>
                <a:t>Data Scientist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Boeing</a:t>
              </a:r>
              <a:endParaRPr kumimoji="0" lang="en-US" sz="2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Graphik Ligh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5E1FE16-19FE-FD80-2C60-EF8F049D4802}"/>
                </a:ext>
              </a:extLst>
            </p:cNvPr>
            <p:cNvCxnSpPr>
              <a:cxnSpLocks/>
            </p:cNvCxnSpPr>
            <p:nvPr/>
          </p:nvCxnSpPr>
          <p:spPr>
            <a:xfrm>
              <a:off x="2782435" y="9963150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CDAF8DE-18FA-4696-AF2E-4AFE0306146E}"/>
              </a:ext>
            </a:extLst>
          </p:cNvPr>
          <p:cNvGrpSpPr/>
          <p:nvPr/>
        </p:nvGrpSpPr>
        <p:grpSpPr>
          <a:xfrm>
            <a:off x="7464643" y="3664245"/>
            <a:ext cx="4034436" cy="7714493"/>
            <a:chOff x="7663095" y="3525131"/>
            <a:chExt cx="4034436" cy="7714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A151BC-4738-749D-96A4-6E0B10E3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1"/>
            <a:stretch/>
          </p:blipFill>
          <p:spPr>
            <a:xfrm>
              <a:off x="7663095" y="3525131"/>
              <a:ext cx="4034436" cy="3936882"/>
            </a:xfrm>
            <a:custGeom>
              <a:avLst/>
              <a:gdLst>
                <a:gd name="connsiteX0" fmla="*/ 551853 w 4034436"/>
                <a:gd name="connsiteY0" fmla="*/ 0 h 3936882"/>
                <a:gd name="connsiteX1" fmla="*/ 3708967 w 4034436"/>
                <a:gd name="connsiteY1" fmla="*/ 0 h 3936882"/>
                <a:gd name="connsiteX2" fmla="*/ 3746856 w 4034436"/>
                <a:gd name="connsiteY2" fmla="*/ 34436 h 3936882"/>
                <a:gd name="connsiteX3" fmla="*/ 4025997 w 4034436"/>
                <a:gd name="connsiteY3" fmla="*/ 372758 h 3936882"/>
                <a:gd name="connsiteX4" fmla="*/ 4034436 w 4034436"/>
                <a:gd name="connsiteY4" fmla="*/ 386649 h 3936882"/>
                <a:gd name="connsiteX5" fmla="*/ 4034436 w 4034436"/>
                <a:gd name="connsiteY5" fmla="*/ 2915116 h 3936882"/>
                <a:gd name="connsiteX6" fmla="*/ 4025997 w 4034436"/>
                <a:gd name="connsiteY6" fmla="*/ 2929006 h 3936882"/>
                <a:gd name="connsiteX7" fmla="*/ 2130410 w 4034436"/>
                <a:gd name="connsiteY7" fmla="*/ 3936882 h 3936882"/>
                <a:gd name="connsiteX8" fmla="*/ 24056 w 4034436"/>
                <a:gd name="connsiteY8" fmla="*/ 2540696 h 3936882"/>
                <a:gd name="connsiteX9" fmla="*/ 0 w 4034436"/>
                <a:gd name="connsiteY9" fmla="*/ 2474973 h 3936882"/>
                <a:gd name="connsiteX10" fmla="*/ 0 w 4034436"/>
                <a:gd name="connsiteY10" fmla="*/ 826792 h 3936882"/>
                <a:gd name="connsiteX11" fmla="*/ 24056 w 4034436"/>
                <a:gd name="connsiteY11" fmla="*/ 761068 h 3936882"/>
                <a:gd name="connsiteX12" fmla="*/ 513964 w 4034436"/>
                <a:gd name="connsiteY12" fmla="*/ 34436 h 393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34436" h="3936882">
                  <a:moveTo>
                    <a:pt x="551853" y="0"/>
                  </a:moveTo>
                  <a:lnTo>
                    <a:pt x="3708967" y="0"/>
                  </a:lnTo>
                  <a:lnTo>
                    <a:pt x="3746856" y="34436"/>
                  </a:lnTo>
                  <a:cubicBezTo>
                    <a:pt x="3850277" y="137857"/>
                    <a:pt x="3943835" y="251142"/>
                    <a:pt x="4025997" y="372758"/>
                  </a:cubicBezTo>
                  <a:lnTo>
                    <a:pt x="4034436" y="386649"/>
                  </a:lnTo>
                  <a:lnTo>
                    <a:pt x="4034436" y="2915116"/>
                  </a:lnTo>
                  <a:lnTo>
                    <a:pt x="4025997" y="2929006"/>
                  </a:lnTo>
                  <a:cubicBezTo>
                    <a:pt x="3615186" y="3537086"/>
                    <a:pt x="2919487" y="3936882"/>
                    <a:pt x="2130410" y="3936882"/>
                  </a:cubicBezTo>
                  <a:cubicBezTo>
                    <a:pt x="1183518" y="3936882"/>
                    <a:pt x="371089" y="3361176"/>
                    <a:pt x="24056" y="2540696"/>
                  </a:cubicBezTo>
                  <a:lnTo>
                    <a:pt x="0" y="2474973"/>
                  </a:lnTo>
                  <a:lnTo>
                    <a:pt x="0" y="826792"/>
                  </a:lnTo>
                  <a:lnTo>
                    <a:pt x="24056" y="761068"/>
                  </a:lnTo>
                  <a:cubicBezTo>
                    <a:pt x="139733" y="487574"/>
                    <a:pt x="307122" y="241278"/>
                    <a:pt x="513964" y="34436"/>
                  </a:cubicBezTo>
                  <a:close/>
                </a:path>
              </a:pathLst>
            </a:cu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C659CB-D228-F101-C8C3-8CE881004729}"/>
                </a:ext>
              </a:extLst>
            </p:cNvPr>
            <p:cNvSpPr txBox="1"/>
            <p:nvPr/>
          </p:nvSpPr>
          <p:spPr>
            <a:xfrm>
              <a:off x="7868791" y="8585047"/>
              <a:ext cx="3594847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ADITYA MENGANI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C98B15-44CD-C88A-788A-00D92F4EC1DE}"/>
                </a:ext>
              </a:extLst>
            </p:cNvPr>
            <p:cNvSpPr txBox="1"/>
            <p:nvPr/>
          </p:nvSpPr>
          <p:spPr>
            <a:xfrm>
              <a:off x="8162365" y="9672528"/>
              <a:ext cx="3039328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raphik Light"/>
                </a:rPr>
                <a:t>Data Engineer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Amazon</a:t>
              </a:r>
              <a:endParaRPr kumimoji="0" lang="en-US" sz="2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Graphik Light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698F3D7-502C-0DE8-EA14-84B7EA80BF36}"/>
                </a:ext>
              </a:extLst>
            </p:cNvPr>
            <p:cNvCxnSpPr>
              <a:cxnSpLocks/>
            </p:cNvCxnSpPr>
            <p:nvPr/>
          </p:nvCxnSpPr>
          <p:spPr>
            <a:xfrm>
              <a:off x="8033768" y="9963150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83F948-C5D5-7ED2-9902-F3CEC3C18D09}"/>
              </a:ext>
            </a:extLst>
          </p:cNvPr>
          <p:cNvGrpSpPr/>
          <p:nvPr/>
        </p:nvGrpSpPr>
        <p:grpSpPr>
          <a:xfrm>
            <a:off x="13202039" y="3695245"/>
            <a:ext cx="4085747" cy="7688365"/>
            <a:chOff x="13110876" y="3551259"/>
            <a:chExt cx="4085747" cy="76883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246589-C734-F169-72BA-1F65B612A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1" t="16326" r="6693" b="1599"/>
            <a:stretch/>
          </p:blipFill>
          <p:spPr>
            <a:xfrm>
              <a:off x="13110876" y="3551259"/>
              <a:ext cx="4085747" cy="3910754"/>
            </a:xfrm>
            <a:custGeom>
              <a:avLst/>
              <a:gdLst>
                <a:gd name="connsiteX0" fmla="*/ 192442 w 4085747"/>
                <a:gd name="connsiteY0" fmla="*/ 0 h 3910754"/>
                <a:gd name="connsiteX1" fmla="*/ 3407052 w 4085747"/>
                <a:gd name="connsiteY1" fmla="*/ 0 h 3910754"/>
                <a:gd name="connsiteX2" fmla="*/ 3416193 w 4085747"/>
                <a:gd name="connsiteY2" fmla="*/ 8308 h 3910754"/>
                <a:gd name="connsiteX3" fmla="*/ 4085747 w 4085747"/>
                <a:gd name="connsiteY3" fmla="*/ 1624754 h 3910754"/>
                <a:gd name="connsiteX4" fmla="*/ 1799747 w 4085747"/>
                <a:gd name="connsiteY4" fmla="*/ 3910754 h 3910754"/>
                <a:gd name="connsiteX5" fmla="*/ 35758 w 4085747"/>
                <a:gd name="connsiteY5" fmla="*/ 3078862 h 3910754"/>
                <a:gd name="connsiteX6" fmla="*/ 0 w 4085747"/>
                <a:gd name="connsiteY6" fmla="*/ 3031043 h 3910754"/>
                <a:gd name="connsiteX7" fmla="*/ 0 w 4085747"/>
                <a:gd name="connsiteY7" fmla="*/ 218465 h 3910754"/>
                <a:gd name="connsiteX8" fmla="*/ 35758 w 4085747"/>
                <a:gd name="connsiteY8" fmla="*/ 170646 h 3910754"/>
                <a:gd name="connsiteX9" fmla="*/ 183301 w 4085747"/>
                <a:gd name="connsiteY9" fmla="*/ 8308 h 391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5747" h="3910754">
                  <a:moveTo>
                    <a:pt x="192442" y="0"/>
                  </a:moveTo>
                  <a:lnTo>
                    <a:pt x="3407052" y="0"/>
                  </a:lnTo>
                  <a:lnTo>
                    <a:pt x="3416193" y="8308"/>
                  </a:lnTo>
                  <a:cubicBezTo>
                    <a:pt x="3829878" y="421993"/>
                    <a:pt x="4085747" y="993493"/>
                    <a:pt x="4085747" y="1624754"/>
                  </a:cubicBezTo>
                  <a:cubicBezTo>
                    <a:pt x="4085747" y="2887277"/>
                    <a:pt x="3062270" y="3910754"/>
                    <a:pt x="1799747" y="3910754"/>
                  </a:cubicBezTo>
                  <a:cubicBezTo>
                    <a:pt x="1089578" y="3910754"/>
                    <a:pt x="455044" y="3586919"/>
                    <a:pt x="35758" y="3078862"/>
                  </a:cubicBezTo>
                  <a:lnTo>
                    <a:pt x="0" y="3031043"/>
                  </a:lnTo>
                  <a:lnTo>
                    <a:pt x="0" y="218465"/>
                  </a:lnTo>
                  <a:lnTo>
                    <a:pt x="35758" y="170646"/>
                  </a:lnTo>
                  <a:cubicBezTo>
                    <a:pt x="82346" y="114195"/>
                    <a:pt x="131590" y="60019"/>
                    <a:pt x="183301" y="8308"/>
                  </a:cubicBezTo>
                  <a:close/>
                </a:path>
              </a:pathLst>
            </a:cu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CC9258-05B3-1589-13C4-5EA29DDB0EC2}"/>
                </a:ext>
              </a:extLst>
            </p:cNvPr>
            <p:cNvSpPr txBox="1"/>
            <p:nvPr/>
          </p:nvSpPr>
          <p:spPr>
            <a:xfrm>
              <a:off x="13546167" y="8593578"/>
              <a:ext cx="2914744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VARUN NAIDU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EFA620-8E16-5B47-78FD-4B5F92D8615D}"/>
                </a:ext>
              </a:extLst>
            </p:cNvPr>
            <p:cNvSpPr txBox="1"/>
            <p:nvPr/>
          </p:nvSpPr>
          <p:spPr>
            <a:xfrm>
              <a:off x="13534566" y="9672528"/>
              <a:ext cx="3039328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 Engineer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Boeing</a:t>
              </a:r>
              <a:endParaRPr kumimoji="0" lang="en-US" sz="2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Graphik Light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755CE3-D8D7-3BC4-716B-1579218CC1CE}"/>
                </a:ext>
              </a:extLst>
            </p:cNvPr>
            <p:cNvCxnSpPr>
              <a:cxnSpLocks/>
            </p:cNvCxnSpPr>
            <p:nvPr/>
          </p:nvCxnSpPr>
          <p:spPr>
            <a:xfrm>
              <a:off x="13371092" y="9946767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8178D-5EBD-21E6-087C-2935F0EBF403}"/>
              </a:ext>
            </a:extLst>
          </p:cNvPr>
          <p:cNvGrpSpPr/>
          <p:nvPr/>
        </p:nvGrpSpPr>
        <p:grpSpPr>
          <a:xfrm>
            <a:off x="18492135" y="2922793"/>
            <a:ext cx="3855969" cy="8455945"/>
            <a:chOff x="18400972" y="2778807"/>
            <a:chExt cx="3855969" cy="84559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49E8C2-C3E0-2FCB-2039-78FBCAE18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400972" y="2778807"/>
              <a:ext cx="3854145" cy="4572000"/>
            </a:xfrm>
            <a:custGeom>
              <a:avLst/>
              <a:gdLst>
                <a:gd name="connsiteX0" fmla="*/ 1927073 w 3854145"/>
                <a:gd name="connsiteY0" fmla="*/ 0 h 4572000"/>
                <a:gd name="connsiteX1" fmla="*/ 3822660 w 3854145"/>
                <a:gd name="connsiteY1" fmla="*/ 1007876 h 4572000"/>
                <a:gd name="connsiteX2" fmla="*/ 3854145 w 3854145"/>
                <a:gd name="connsiteY2" fmla="*/ 1059701 h 4572000"/>
                <a:gd name="connsiteX3" fmla="*/ 3854145 w 3854145"/>
                <a:gd name="connsiteY3" fmla="*/ 3512299 h 4572000"/>
                <a:gd name="connsiteX4" fmla="*/ 3822660 w 3854145"/>
                <a:gd name="connsiteY4" fmla="*/ 3564124 h 4572000"/>
                <a:gd name="connsiteX5" fmla="*/ 1927073 w 3854145"/>
                <a:gd name="connsiteY5" fmla="*/ 4572000 h 4572000"/>
                <a:gd name="connsiteX6" fmla="*/ 31486 w 3854145"/>
                <a:gd name="connsiteY6" fmla="*/ 3564124 h 4572000"/>
                <a:gd name="connsiteX7" fmla="*/ 0 w 3854145"/>
                <a:gd name="connsiteY7" fmla="*/ 3512297 h 4572000"/>
                <a:gd name="connsiteX8" fmla="*/ 0 w 3854145"/>
                <a:gd name="connsiteY8" fmla="*/ 1059703 h 4572000"/>
                <a:gd name="connsiteX9" fmla="*/ 31486 w 3854145"/>
                <a:gd name="connsiteY9" fmla="*/ 1007876 h 4572000"/>
                <a:gd name="connsiteX10" fmla="*/ 1927073 w 3854145"/>
                <a:gd name="connsiteY10" fmla="*/ 0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4145" h="4572000">
                  <a:moveTo>
                    <a:pt x="1927073" y="0"/>
                  </a:moveTo>
                  <a:cubicBezTo>
                    <a:pt x="2716150" y="0"/>
                    <a:pt x="3411849" y="399796"/>
                    <a:pt x="3822660" y="1007876"/>
                  </a:cubicBezTo>
                  <a:lnTo>
                    <a:pt x="3854145" y="1059701"/>
                  </a:lnTo>
                  <a:lnTo>
                    <a:pt x="3854145" y="3512299"/>
                  </a:lnTo>
                  <a:lnTo>
                    <a:pt x="3822660" y="3564124"/>
                  </a:lnTo>
                  <a:cubicBezTo>
                    <a:pt x="3411849" y="4172204"/>
                    <a:pt x="2716150" y="4572000"/>
                    <a:pt x="1927073" y="4572000"/>
                  </a:cubicBezTo>
                  <a:cubicBezTo>
                    <a:pt x="1137996" y="4572000"/>
                    <a:pt x="442297" y="4172204"/>
                    <a:pt x="31486" y="3564124"/>
                  </a:cubicBezTo>
                  <a:lnTo>
                    <a:pt x="0" y="3512297"/>
                  </a:lnTo>
                  <a:lnTo>
                    <a:pt x="0" y="1059703"/>
                  </a:lnTo>
                  <a:lnTo>
                    <a:pt x="31486" y="1007876"/>
                  </a:lnTo>
                  <a:cubicBezTo>
                    <a:pt x="442297" y="399796"/>
                    <a:pt x="1137996" y="0"/>
                    <a:pt x="1927073" y="0"/>
                  </a:cubicBez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060286-DE00-9D96-25BF-C45119A055CB}"/>
                </a:ext>
              </a:extLst>
            </p:cNvPr>
            <p:cNvSpPr txBox="1"/>
            <p:nvPr/>
          </p:nvSpPr>
          <p:spPr>
            <a:xfrm>
              <a:off x="19023114" y="8605089"/>
              <a:ext cx="2914744" cy="1078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ts val="0"/>
                </a:spcBef>
                <a:defRPr cap="all" spc="319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800" dirty="0"/>
                <a:t>DR. MEIR MARMOR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8860A6-FC15-4F99-20F9-EF6677F7DCEA}"/>
                </a:ext>
              </a:extLst>
            </p:cNvPr>
            <p:cNvSpPr txBox="1"/>
            <p:nvPr/>
          </p:nvSpPr>
          <p:spPr>
            <a:xfrm>
              <a:off x="18813315" y="9667656"/>
              <a:ext cx="3443626" cy="156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Orthopedic Surgeon</a:t>
              </a:r>
              <a:b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2800" b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raphik Light"/>
                </a:rPr>
                <a:t>UCSF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E257DC-5D5B-A08C-0B45-2F588059DCF0}"/>
                </a:ext>
              </a:extLst>
            </p:cNvPr>
            <p:cNvCxnSpPr>
              <a:cxnSpLocks/>
            </p:cNvCxnSpPr>
            <p:nvPr/>
          </p:nvCxnSpPr>
          <p:spPr>
            <a:xfrm>
              <a:off x="18867342" y="9958278"/>
              <a:ext cx="3264894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2" name="AI-Driven…">
            <a:extLst>
              <a:ext uri="{FF2B5EF4-FFF2-40B4-BE49-F238E27FC236}">
                <a16:creationId xmlns:a16="http://schemas.microsoft.com/office/drawing/2014/main" id="{00815EE8-BF6D-D376-2266-D1DE980B0EAA}"/>
              </a:ext>
            </a:extLst>
          </p:cNvPr>
          <p:cNvSpPr txBox="1"/>
          <p:nvPr/>
        </p:nvSpPr>
        <p:spPr>
          <a:xfrm>
            <a:off x="5739986" y="13858919"/>
            <a:ext cx="12904022" cy="2989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AI-Driven</a:t>
            </a:r>
            <a:endParaRPr lang="en-US" dirty="0"/>
          </a:p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MULTI-MODAL</a:t>
            </a:r>
            <a:endParaRPr dirty="0"/>
          </a:p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Retrieval-Augmented Generation </a:t>
            </a:r>
            <a:endParaRPr dirty="0"/>
          </a:p>
          <a:p>
            <a:pPr algn="ctr" defTabSz="914400">
              <a:lnSpc>
                <a:spcPct val="120000"/>
              </a:lnSpc>
              <a:spcBef>
                <a:spcPts val="0"/>
              </a:spcBef>
              <a:defRPr cap="all" spc="3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Advanced Patent Analytics</a:t>
            </a:r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6E033-8C3D-B19A-3104-8B9CB10466DC}"/>
              </a:ext>
            </a:extLst>
          </p:cNvPr>
          <p:cNvSpPr txBox="1"/>
          <p:nvPr/>
        </p:nvSpPr>
        <p:spPr>
          <a:xfrm>
            <a:off x="8993103" y="17358760"/>
            <a:ext cx="639779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4000" dirty="0"/>
              <a:t>https://synapsepatents.com </a:t>
            </a:r>
          </a:p>
        </p:txBody>
      </p:sp>
    </p:spTree>
    <p:extLst>
      <p:ext uri="{BB962C8B-B14F-4D97-AF65-F5344CB8AC3E}">
        <p14:creationId xmlns:p14="http://schemas.microsoft.com/office/powerpoint/2010/main" val="578054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AF7CF4-9039-68CC-23A7-CFEC90946503}"/>
              </a:ext>
            </a:extLst>
          </p:cNvPr>
          <p:cNvSpPr txBox="1"/>
          <p:nvPr/>
        </p:nvSpPr>
        <p:spPr>
          <a:xfrm>
            <a:off x="8081758" y="1139150"/>
            <a:ext cx="8220482" cy="174919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7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>
                  <a:glow rad="190500">
                    <a:srgbClr val="625471">
                      <a:alpha val="10000"/>
                    </a:srgbClr>
                  </a:glow>
                </a:effectLst>
                <a:uFillTx/>
                <a:latin typeface="Cera PROModern Medium" pitchFamily="2" charset="0"/>
                <a:sym typeface="Graphik Light"/>
              </a:rPr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F20F7-61A2-D208-6208-8A94C41EB036}"/>
              </a:ext>
            </a:extLst>
          </p:cNvPr>
          <p:cNvSpPr txBox="1"/>
          <p:nvPr/>
        </p:nvSpPr>
        <p:spPr>
          <a:xfrm>
            <a:off x="1820572" y="3783203"/>
            <a:ext cx="20742855" cy="5606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IN" dirty="0"/>
              <a:t>Despite challenges, this MVP of our AI-powered RAG ChatBOT has demonstrated strong potential in transforming patent searches, making them more accurate.</a:t>
            </a:r>
          </a:p>
          <a:p>
            <a:pPr algn="just"/>
            <a:r>
              <a:rPr lang="en-IN" dirty="0"/>
              <a:t>As the patent landscape continues to grow larger and more complex, we are confident that our product will empower organizations and individuals to stay ahead in the competitive world of innovation.</a:t>
            </a:r>
          </a:p>
          <a:p>
            <a:pPr algn="just"/>
            <a:r>
              <a:rPr lang="en-IN" dirty="0"/>
              <a:t>We aim to take this MVP to the next level through seed funding. Additionally, we plan to bring a subscription model for our business.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F2522-0050-B40F-DA83-B5D6C4402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1E2FBE-02C6-AA35-FA1E-E2009717B8C1}"/>
              </a:ext>
            </a:extLst>
          </p:cNvPr>
          <p:cNvSpPr txBox="1"/>
          <p:nvPr/>
        </p:nvSpPr>
        <p:spPr>
          <a:xfrm>
            <a:off x="673098" y="76943"/>
            <a:ext cx="13347702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ACKNOWLEDGEMENTS</a:t>
            </a:r>
          </a:p>
        </p:txBody>
      </p:sp>
      <p:sp>
        <p:nvSpPr>
          <p:cNvPr id="8" name="Google Shape;256;g31a8aec3663_1_24">
            <a:extLst>
              <a:ext uri="{FF2B5EF4-FFF2-40B4-BE49-F238E27FC236}">
                <a16:creationId xmlns:a16="http://schemas.microsoft.com/office/drawing/2014/main" id="{959FCD91-87CA-EF4F-5224-A85280BD96D6}"/>
              </a:ext>
            </a:extLst>
          </p:cNvPr>
          <p:cNvSpPr txBox="1">
            <a:spLocks/>
          </p:cNvSpPr>
          <p:nvPr/>
        </p:nvSpPr>
        <p:spPr>
          <a:xfrm>
            <a:off x="1685776" y="2508429"/>
            <a:ext cx="9441361" cy="295221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hangingPunct="1"/>
            <a:r>
              <a:rPr lang="en-IN" sz="3500" b="1" dirty="0">
                <a:latin typeface="Arial" panose="020B0604020202020204" pitchFamily="34" charset="0"/>
                <a:cs typeface="Arial" panose="020B0604020202020204" pitchFamily="34" charset="0"/>
              </a:rPr>
              <a:t>Capstone Instructors:</a:t>
            </a:r>
          </a:p>
          <a:p>
            <a:pPr hangingPunct="1"/>
            <a:endParaRPr lang="en-IN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325" algn="just" hangingPunct="1">
              <a:lnSpc>
                <a:spcPct val="115000"/>
              </a:lnSpc>
              <a:buClr>
                <a:srgbClr val="434343"/>
              </a:buClr>
              <a:buSzPts val="1400"/>
            </a:pPr>
            <a:r>
              <a:rPr lang="en-IN" sz="35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 Wetzel</a:t>
            </a:r>
          </a:p>
          <a:p>
            <a:pPr marL="187325" algn="just" hangingPunct="1">
              <a:lnSpc>
                <a:spcPct val="115000"/>
              </a:lnSpc>
              <a:buClr>
                <a:srgbClr val="434343"/>
              </a:buClr>
              <a:buSzPts val="1400"/>
            </a:pPr>
            <a:r>
              <a:rPr lang="en-IN" sz="35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Puya</a:t>
            </a:r>
            <a:r>
              <a:rPr lang="en-IN" sz="35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35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Vahabi</a:t>
            </a:r>
            <a:endParaRPr lang="en-IN" sz="35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4975" indent="-158750" algn="just" hangingPunct="1">
              <a:lnSpc>
                <a:spcPct val="115000"/>
              </a:lnSpc>
              <a:buClr>
                <a:schemeClr val="accent1"/>
              </a:buClr>
              <a:buSzPts val="2000"/>
            </a:pPr>
            <a:endParaRPr lang="en-IN" sz="2000" dirty="0"/>
          </a:p>
        </p:txBody>
      </p:sp>
      <p:sp>
        <p:nvSpPr>
          <p:cNvPr id="9" name="Google Shape;257;g31a8aec3663_1_24">
            <a:extLst>
              <a:ext uri="{FF2B5EF4-FFF2-40B4-BE49-F238E27FC236}">
                <a16:creationId xmlns:a16="http://schemas.microsoft.com/office/drawing/2014/main" id="{B3DDBCF1-D203-87C5-9180-D8C5558266B3}"/>
              </a:ext>
            </a:extLst>
          </p:cNvPr>
          <p:cNvSpPr txBox="1">
            <a:spLocks/>
          </p:cNvSpPr>
          <p:nvPr/>
        </p:nvSpPr>
        <p:spPr>
          <a:xfrm>
            <a:off x="1685776" y="6220498"/>
            <a:ext cx="10506224" cy="40697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hangingPunct="1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Subject Matter Experts:</a:t>
            </a:r>
          </a:p>
          <a:p>
            <a:pPr hangingPunct="1"/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325" algn="just" hangingPunct="1">
              <a:lnSpc>
                <a:spcPct val="115000"/>
              </a:lnSpc>
              <a:buClr>
                <a:srgbClr val="434343"/>
              </a:buClr>
              <a:buSzPts val="1400"/>
            </a:pPr>
            <a:r>
              <a:rPr lang="en-US" sz="35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Neal Cohen, Patent Attorney, UCSF, CA</a:t>
            </a:r>
          </a:p>
          <a:p>
            <a:pPr marL="187325" algn="just" hangingPunct="1">
              <a:lnSpc>
                <a:spcPct val="115000"/>
              </a:lnSpc>
              <a:buClr>
                <a:srgbClr val="434343"/>
              </a:buClr>
              <a:buSzPts val="1400"/>
            </a:pPr>
            <a:r>
              <a:rPr lang="en-US" sz="35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 </a:t>
            </a:r>
            <a:r>
              <a:rPr lang="en-US" sz="3500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Chesavage</a:t>
            </a:r>
            <a:r>
              <a:rPr lang="en-US" sz="35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Freelance Patent Search Professional, CA</a:t>
            </a:r>
          </a:p>
          <a:p>
            <a:pPr marL="434975" indent="-158750" algn="just" hangingPunct="1">
              <a:lnSpc>
                <a:spcPct val="115000"/>
              </a:lnSpc>
              <a:buClr>
                <a:schemeClr val="accent1"/>
              </a:buClr>
              <a:buSzPts val="2000"/>
            </a:pPr>
            <a:endParaRPr lang="en-US" sz="2000" dirty="0"/>
          </a:p>
          <a:p>
            <a:pPr marL="434975" indent="-158750" algn="just" hangingPunct="1">
              <a:lnSpc>
                <a:spcPct val="115000"/>
              </a:lnSpc>
              <a:buClr>
                <a:schemeClr val="accent1"/>
              </a:buClr>
              <a:buSzPts val="2000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81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B478D-E831-B6C0-4690-5CE414CF3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70A3A9-69B9-090E-CFB5-DE222A848F34}"/>
              </a:ext>
            </a:extLst>
          </p:cNvPr>
          <p:cNvSpPr txBox="1"/>
          <p:nvPr/>
        </p:nvSpPr>
        <p:spPr>
          <a:xfrm>
            <a:off x="673098" y="76943"/>
            <a:ext cx="13347702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REFERENCES</a:t>
            </a:r>
          </a:p>
        </p:txBody>
      </p:sp>
      <p:sp>
        <p:nvSpPr>
          <p:cNvPr id="8" name="Google Shape;256;g31a8aec3663_1_24">
            <a:extLst>
              <a:ext uri="{FF2B5EF4-FFF2-40B4-BE49-F238E27FC236}">
                <a16:creationId xmlns:a16="http://schemas.microsoft.com/office/drawing/2014/main" id="{175486A9-BD15-E9E1-F83B-3D65DFA859FB}"/>
              </a:ext>
            </a:extLst>
          </p:cNvPr>
          <p:cNvSpPr txBox="1">
            <a:spLocks/>
          </p:cNvSpPr>
          <p:nvPr/>
        </p:nvSpPr>
        <p:spPr>
          <a:xfrm>
            <a:off x="1685776" y="2508429"/>
            <a:ext cx="18640030" cy="628287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285750" indent="-285750" algn="just" rtl="0" fontAlgn="base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Chen, W., Hu, H., Chen, X., Verga, P., &amp; Cohen, W. W. (2022). </a:t>
            </a:r>
            <a:r>
              <a:rPr lang="en-IN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MuRAG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Multimodal retrieval-augmented generator for open question answering over images and text. </a:t>
            </a:r>
            <a:r>
              <a:rPr lang="en-IN" sz="2800" b="0" i="0" u="sng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2"/>
              </a:rPr>
              <a:t>https://aclanthology.org/2022.emnlp-main.375.pdf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285750" indent="-285750" algn="just" rtl="0" fontAlgn="base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Aleksandra </a:t>
            </a:r>
            <a:r>
              <a:rPr lang="en-IN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Piktus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Fabio Petroni, Vladimir </a:t>
            </a:r>
            <a:r>
              <a:rPr lang="en-IN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Karpukhin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et. al., "Retrieval-Augmented Generation for Knowledge-Intensive NLP Tasks", Facebook AI Research; University College London; New York University. </a:t>
            </a:r>
            <a:r>
              <a:rPr lang="en-IN" sz="2800" b="0" i="0" u="sng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3"/>
              </a:rPr>
              <a:t>https://arxiv.org/pdf/2005.11401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285750" indent="-285750" algn="just" rtl="0" fontAlgn="base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Damian Gil. "Advanced Retriever Techniques to Improve Your RAGs". </a:t>
            </a:r>
            <a:r>
              <a:rPr lang="en-IN" sz="2800" b="0" i="0" u="sng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4"/>
              </a:rPr>
              <a:t>https://towardsdatascience.com/advanced-retriever-techniques-to-improve-your-rags-1fac2b86dd61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Llama Team, AI @ Meta. The Llama 3 Herd of Models. </a:t>
            </a:r>
            <a:r>
              <a:rPr lang="en-IN" sz="2800" b="0" i="0" u="sng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5"/>
              </a:rPr>
              <a:t>https://arxiv.org/pdf/2407.21783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0000"/>
                </a:solidFill>
                <a:latin typeface="Arial" panose="020B0604020202020204" pitchFamily="34" charset="0"/>
              </a:rPr>
              <a:t>Jiang, H., Xu, C., Liang, P., &amp; Xiao, C. (2023). Mistral 7B: A 7-billion-parameter language model for efficient and high-performance natural language processing. </a:t>
            </a:r>
            <a:r>
              <a:rPr lang="en-IN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arXiv</a:t>
            </a:r>
            <a:r>
              <a:rPr lang="en-IN" sz="2800" dirty="0">
                <a:solidFill>
                  <a:srgbClr val="000000"/>
                </a:solidFill>
                <a:latin typeface="Arial" panose="020B0604020202020204" pitchFamily="34" charset="0"/>
              </a:rPr>
              <a:t> preprint arXiv:2310.06825. </a:t>
            </a:r>
            <a:r>
              <a:rPr lang="en-IN" sz="2800" dirty="0">
                <a:solidFill>
                  <a:srgbClr val="000000"/>
                </a:solidFill>
                <a:latin typeface="Arial" panose="020B0604020202020204" pitchFamily="34" charset="0"/>
                <a:hlinkClick r:id="rId6"/>
              </a:rPr>
              <a:t>https://arxiv.org/pdf/2310.06825</a:t>
            </a:r>
            <a:r>
              <a:rPr lang="en-IN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Adithya S K. (2023, October 9). Deploy Mistral/Llama 7b on AWS in 10 mins. Medium.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https://adithyask.medium.com/deploy-mistral-llama-7b-on-aws-in-10-mins-cc80e88d13f2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IN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C985794-3852-8AF2-C636-C6D274A09B43}"/>
              </a:ext>
            </a:extLst>
          </p:cNvPr>
          <p:cNvSpPr txBox="1"/>
          <p:nvPr/>
        </p:nvSpPr>
        <p:spPr>
          <a:xfrm>
            <a:off x="23197296" y="14452797"/>
            <a:ext cx="14445503" cy="3906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  <a:uFillTx/>
                <a:latin typeface="Graphik Light"/>
                <a:ea typeface="Graphik Light"/>
                <a:cs typeface="Graphik Light"/>
                <a:sym typeface="Graphik Light"/>
              </a:rPr>
              <a:t>QUESTIONS</a:t>
            </a:r>
            <a:r>
              <a:rPr kumimoji="0" lang="en-US" sz="20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>
                  <a:glow rad="101600">
                    <a:schemeClr val="accent1">
                      <a:satMod val="175000"/>
                      <a:alpha val="30000"/>
                    </a:schemeClr>
                  </a:glow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  <a:uFillTx/>
                <a:latin typeface="Graphik Light"/>
                <a:ea typeface="Graphik Light"/>
                <a:cs typeface="Graphik Light"/>
                <a:sym typeface="Graphik Light"/>
              </a:rPr>
              <a:t>?</a:t>
            </a:r>
            <a:endParaRPr kumimoji="0" lang="en-US" sz="20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>
                <a:glow rad="101600">
                  <a:schemeClr val="accent1">
                    <a:satMod val="175000"/>
                    <a:alpha val="30000"/>
                  </a:schemeClr>
                </a:glow>
                <a:outerShdw blurRad="114300" dist="63500" dir="8400000" algn="t" rotWithShape="0">
                  <a:schemeClr val="bg2">
                    <a:lumMod val="50000"/>
                    <a:alpha val="34000"/>
                  </a:schemeClr>
                </a:outerShdw>
              </a:effectLst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EE084-7535-FAE2-53AB-5A6656DD9515}"/>
              </a:ext>
            </a:extLst>
          </p:cNvPr>
          <p:cNvSpPr txBox="1"/>
          <p:nvPr/>
        </p:nvSpPr>
        <p:spPr>
          <a:xfrm>
            <a:off x="6000486" y="4478425"/>
            <a:ext cx="13739058" cy="3906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800" b="1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>
                  <a:glow rad="101600">
                    <a:schemeClr val="accent1">
                      <a:satMod val="175000"/>
                      <a:alpha val="30000"/>
                    </a:schemeClr>
                  </a:glow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</a:rPr>
              <a:t>THANK </a:t>
            </a:r>
            <a:r>
              <a:rPr lang="en-US" sz="20800" b="1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</a:rPr>
              <a:t>YOU</a:t>
            </a:r>
            <a:endParaRPr kumimoji="0" lang="en-US" sz="20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>
                <a:outerShdw blurRad="114300" dist="63500" dir="8400000" algn="t" rotWithShape="0">
                  <a:schemeClr val="bg2">
                    <a:lumMod val="50000"/>
                    <a:alpha val="34000"/>
                  </a:schemeClr>
                </a:outerShdw>
              </a:effectLst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1535D4-4945-8674-84B2-6993DC7C6D36}"/>
              </a:ext>
            </a:extLst>
          </p:cNvPr>
          <p:cNvGrpSpPr/>
          <p:nvPr/>
        </p:nvGrpSpPr>
        <p:grpSpPr>
          <a:xfrm rot="-840000">
            <a:off x="-6404990" y="133453"/>
            <a:ext cx="18427029" cy="18701741"/>
            <a:chOff x="-3803973" y="-1643728"/>
            <a:chExt cx="18427029" cy="18701741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5B95F8B6-6FBD-1D21-1A5C-BB5C87178CF7}"/>
                </a:ext>
              </a:extLst>
            </p:cNvPr>
            <p:cNvSpPr/>
            <p:nvPr/>
          </p:nvSpPr>
          <p:spPr>
            <a:xfrm rot="360000">
              <a:off x="-2029251" y="-1643728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927100" dist="38100" dir="18900000" sx="102000" sy="102000" algn="ctr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F7651D-096C-20D9-F99D-6B436E722E00}"/>
                </a:ext>
              </a:extLst>
            </p:cNvPr>
            <p:cNvSpPr/>
            <p:nvPr/>
          </p:nvSpPr>
          <p:spPr>
            <a:xfrm>
              <a:off x="-3803973" y="-822384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accent1">
                <a:satOff val="-9155"/>
                <a:lumOff val="-32673"/>
              </a:schemeClr>
            </a:solidFill>
            <a:ln w="12700" cap="flat">
              <a:noFill/>
              <a:miter lim="400000"/>
            </a:ln>
            <a:effectLst>
              <a:outerShdw blurRad="927100" dist="38100" dir="18900000" sx="102000" sy="102000" algn="b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F6B0BE-7005-15F3-3224-0247A9EC575D}"/>
              </a:ext>
            </a:extLst>
          </p:cNvPr>
          <p:cNvGrpSpPr/>
          <p:nvPr/>
        </p:nvGrpSpPr>
        <p:grpSpPr>
          <a:xfrm rot="10140000">
            <a:off x="13212778" y="-4872446"/>
            <a:ext cx="18427029" cy="18701741"/>
            <a:chOff x="-3803973" y="-1643728"/>
            <a:chExt cx="18427029" cy="18701741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EF58619F-D65E-60D0-160F-9EB494C847CF}"/>
                </a:ext>
              </a:extLst>
            </p:cNvPr>
            <p:cNvSpPr/>
            <p:nvPr/>
          </p:nvSpPr>
          <p:spPr>
            <a:xfrm rot="360000">
              <a:off x="-2029251" y="-1643728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1270000" dist="38100" dir="21540000" algn="ctr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59B263C-87EE-F62F-9581-CCE1E2C1CA72}"/>
                </a:ext>
              </a:extLst>
            </p:cNvPr>
            <p:cNvSpPr/>
            <p:nvPr/>
          </p:nvSpPr>
          <p:spPr>
            <a:xfrm>
              <a:off x="-3803973" y="-822384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accent1">
                <a:satOff val="-9155"/>
                <a:lumOff val="-32673"/>
              </a:schemeClr>
            </a:solidFill>
            <a:ln w="12700" cap="flat">
              <a:noFill/>
              <a:miter lim="400000"/>
            </a:ln>
            <a:effectLst>
              <a:outerShdw blurRad="1270000" dist="88900" dir="7800000" algn="b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6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42900-DE6D-6D8D-7B83-CD6ADE11B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9445EF7-09CD-692A-B581-99325AD57E43}"/>
              </a:ext>
            </a:extLst>
          </p:cNvPr>
          <p:cNvSpPr txBox="1"/>
          <p:nvPr/>
        </p:nvSpPr>
        <p:spPr>
          <a:xfrm>
            <a:off x="5324494" y="4470597"/>
            <a:ext cx="14445503" cy="3906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  <a:uFillTx/>
                <a:latin typeface="Graphik Light"/>
                <a:ea typeface="Graphik Light"/>
                <a:cs typeface="Graphik Light"/>
                <a:sym typeface="Graphik Light"/>
              </a:rPr>
              <a:t>QUESTIONS</a:t>
            </a:r>
            <a:r>
              <a:rPr kumimoji="0" lang="en-US" sz="20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>
                  <a:glow rad="101600">
                    <a:schemeClr val="accent1">
                      <a:satMod val="175000"/>
                      <a:alpha val="30000"/>
                    </a:schemeClr>
                  </a:glow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  <a:uFillTx/>
                <a:latin typeface="Graphik Light"/>
                <a:ea typeface="Graphik Light"/>
                <a:cs typeface="Graphik Light"/>
                <a:sym typeface="Graphik Light"/>
              </a:rPr>
              <a:t>?</a:t>
            </a:r>
            <a:endParaRPr kumimoji="0" lang="en-US" sz="20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>
                <a:glow rad="101600">
                  <a:schemeClr val="accent1">
                    <a:satMod val="175000"/>
                    <a:alpha val="30000"/>
                  </a:schemeClr>
                </a:glow>
                <a:outerShdw blurRad="114300" dist="63500" dir="8400000" algn="t" rotWithShape="0">
                  <a:schemeClr val="bg2">
                    <a:lumMod val="50000"/>
                    <a:alpha val="34000"/>
                  </a:schemeClr>
                </a:outerShdw>
              </a:effectLst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90DA2-C9A2-4B60-B07F-872F0731C4F6}"/>
              </a:ext>
            </a:extLst>
          </p:cNvPr>
          <p:cNvSpPr txBox="1"/>
          <p:nvPr/>
        </p:nvSpPr>
        <p:spPr>
          <a:xfrm>
            <a:off x="-11868668" y="-6496816"/>
            <a:ext cx="13739058" cy="3906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800" b="1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</a:rPr>
              <a:t>THANK</a:t>
            </a:r>
            <a:r>
              <a:rPr lang="en-US" sz="20800" b="1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>
                  <a:glow rad="101600">
                    <a:schemeClr val="accent1">
                      <a:satMod val="175000"/>
                      <a:alpha val="30000"/>
                    </a:schemeClr>
                  </a:glow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</a:rPr>
              <a:t> YOU</a:t>
            </a:r>
            <a:endParaRPr kumimoji="0" lang="en-US" sz="20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>
                <a:glow rad="101600">
                  <a:schemeClr val="accent1">
                    <a:satMod val="175000"/>
                    <a:alpha val="30000"/>
                  </a:schemeClr>
                </a:glow>
                <a:outerShdw blurRad="114300" dist="63500" dir="8400000" algn="t" rotWithShape="0">
                  <a:schemeClr val="bg2">
                    <a:lumMod val="50000"/>
                    <a:alpha val="34000"/>
                  </a:schemeClr>
                </a:outerShdw>
              </a:effectLst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D2AF77-47CE-4A5C-DCCB-37F31E102B61}"/>
              </a:ext>
            </a:extLst>
          </p:cNvPr>
          <p:cNvGrpSpPr/>
          <p:nvPr/>
        </p:nvGrpSpPr>
        <p:grpSpPr>
          <a:xfrm rot="4560000">
            <a:off x="-6009625" y="-5505346"/>
            <a:ext cx="18427029" cy="18701741"/>
            <a:chOff x="-3803973" y="-1643728"/>
            <a:chExt cx="18427029" cy="18701741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D673E2A1-77D7-3606-6F90-F12E05190BDE}"/>
                </a:ext>
              </a:extLst>
            </p:cNvPr>
            <p:cNvSpPr/>
            <p:nvPr/>
          </p:nvSpPr>
          <p:spPr>
            <a:xfrm rot="360000">
              <a:off x="-2029251" y="-1643728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927100" dist="38100" dir="18900000" sx="102000" sy="102000" algn="ctr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33FF14-EE1B-EB7F-659A-F35569B9C67E}"/>
                </a:ext>
              </a:extLst>
            </p:cNvPr>
            <p:cNvSpPr/>
            <p:nvPr/>
          </p:nvSpPr>
          <p:spPr>
            <a:xfrm>
              <a:off x="-3803973" y="-822384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accent1">
                <a:satOff val="-9155"/>
                <a:lumOff val="-32673"/>
              </a:schemeClr>
            </a:solidFill>
            <a:ln w="12700" cap="flat">
              <a:noFill/>
              <a:miter lim="400000"/>
            </a:ln>
            <a:effectLst>
              <a:outerShdw blurRad="927100" dist="38100" dir="18900000" sx="102000" sy="102000" algn="b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59D50C-B258-EA25-E579-715E9ADCF747}"/>
              </a:ext>
            </a:extLst>
          </p:cNvPr>
          <p:cNvGrpSpPr/>
          <p:nvPr/>
        </p:nvGrpSpPr>
        <p:grpSpPr>
          <a:xfrm rot="15540000">
            <a:off x="10556482" y="2017558"/>
            <a:ext cx="18427029" cy="18701741"/>
            <a:chOff x="-3803973" y="-1643728"/>
            <a:chExt cx="18427029" cy="18701741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A165E1C9-AAA4-ACBD-AD93-41E2D367EDC0}"/>
                </a:ext>
              </a:extLst>
            </p:cNvPr>
            <p:cNvSpPr/>
            <p:nvPr/>
          </p:nvSpPr>
          <p:spPr>
            <a:xfrm rot="360000">
              <a:off x="-2029251" y="-1643728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1270000" dist="38100" dir="21540000" algn="ctr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A2786B26-C30F-9CE7-BFDD-2F30F4DF539E}"/>
                </a:ext>
              </a:extLst>
            </p:cNvPr>
            <p:cNvSpPr/>
            <p:nvPr/>
          </p:nvSpPr>
          <p:spPr>
            <a:xfrm>
              <a:off x="-3803973" y="-822384"/>
              <a:ext cx="16652307" cy="17880397"/>
            </a:xfrm>
            <a:custGeom>
              <a:avLst/>
              <a:gdLst>
                <a:gd name="connsiteX0" fmla="*/ 0 w 12592050"/>
                <a:gd name="connsiteY0" fmla="*/ 6677025 h 13354050"/>
                <a:gd name="connsiteX1" fmla="*/ 6296025 w 12592050"/>
                <a:gd name="connsiteY1" fmla="*/ 0 h 13354050"/>
                <a:gd name="connsiteX2" fmla="*/ 12592050 w 12592050"/>
                <a:gd name="connsiteY2" fmla="*/ 6677025 h 13354050"/>
                <a:gd name="connsiteX3" fmla="*/ 6296025 w 12592050"/>
                <a:gd name="connsiteY3" fmla="*/ 13354050 h 13354050"/>
                <a:gd name="connsiteX4" fmla="*/ 0 w 12592050"/>
                <a:gd name="connsiteY4" fmla="*/ 6677025 h 13354050"/>
                <a:gd name="connsiteX0" fmla="*/ 0 w 6400593"/>
                <a:gd name="connsiteY0" fmla="*/ 6698555 h 13420287"/>
                <a:gd name="connsiteX1" fmla="*/ 6296025 w 6400593"/>
                <a:gd name="connsiteY1" fmla="*/ 21530 h 13420287"/>
                <a:gd name="connsiteX2" fmla="*/ 4095750 w 6400593"/>
                <a:gd name="connsiteY2" fmla="*/ 8622605 h 13420287"/>
                <a:gd name="connsiteX3" fmla="*/ 6296025 w 6400593"/>
                <a:gd name="connsiteY3" fmla="*/ 13375580 h 13420287"/>
                <a:gd name="connsiteX4" fmla="*/ 0 w 6400593"/>
                <a:gd name="connsiteY4" fmla="*/ 6698555 h 13420287"/>
                <a:gd name="connsiteX0" fmla="*/ 192235 w 15128106"/>
                <a:gd name="connsiteY0" fmla="*/ 6691180 h 11177333"/>
                <a:gd name="connsiteX1" fmla="*/ 6488260 w 15128106"/>
                <a:gd name="connsiteY1" fmla="*/ 14155 h 11177333"/>
                <a:gd name="connsiteX2" fmla="*/ 4287985 w 15128106"/>
                <a:gd name="connsiteY2" fmla="*/ 8615230 h 11177333"/>
                <a:gd name="connsiteX3" fmla="*/ 15098860 w 15128106"/>
                <a:gd name="connsiteY3" fmla="*/ 10701205 h 11177333"/>
                <a:gd name="connsiteX4" fmla="*/ 192235 w 15128106"/>
                <a:gd name="connsiteY4" fmla="*/ 6691180 h 11177333"/>
                <a:gd name="connsiteX0" fmla="*/ 223211 w 15500211"/>
                <a:gd name="connsiteY0" fmla="*/ 6934785 h 11021091"/>
                <a:gd name="connsiteX1" fmla="*/ 6519236 w 15500211"/>
                <a:gd name="connsiteY1" fmla="*/ 257760 h 11021091"/>
                <a:gd name="connsiteX2" fmla="*/ 11310311 w 15500211"/>
                <a:gd name="connsiteY2" fmla="*/ 3486735 h 11021091"/>
                <a:gd name="connsiteX3" fmla="*/ 15129836 w 15500211"/>
                <a:gd name="connsiteY3" fmla="*/ 10944810 h 11021091"/>
                <a:gd name="connsiteX4" fmla="*/ 223211 w 15500211"/>
                <a:gd name="connsiteY4" fmla="*/ 6934785 h 11021091"/>
                <a:gd name="connsiteX0" fmla="*/ 252578 w 15411924"/>
                <a:gd name="connsiteY0" fmla="*/ 6934785 h 13764137"/>
                <a:gd name="connsiteX1" fmla="*/ 6548603 w 15411924"/>
                <a:gd name="connsiteY1" fmla="*/ 257760 h 13764137"/>
                <a:gd name="connsiteX2" fmla="*/ 11339678 w 15411924"/>
                <a:gd name="connsiteY2" fmla="*/ 3486735 h 13764137"/>
                <a:gd name="connsiteX3" fmla="*/ 15159203 w 15411924"/>
                <a:gd name="connsiteY3" fmla="*/ 10944810 h 13764137"/>
                <a:gd name="connsiteX4" fmla="*/ 2633829 w 15411924"/>
                <a:gd name="connsiteY4" fmla="*/ 13611811 h 13764137"/>
                <a:gd name="connsiteX5" fmla="*/ 252578 w 15411924"/>
                <a:gd name="connsiteY5" fmla="*/ 6934785 h 13764137"/>
                <a:gd name="connsiteX0" fmla="*/ 114326 w 16969122"/>
                <a:gd name="connsiteY0" fmla="*/ 5587871 h 13674523"/>
                <a:gd name="connsiteX1" fmla="*/ 8105801 w 16969122"/>
                <a:gd name="connsiteY1" fmla="*/ 168146 h 13674523"/>
                <a:gd name="connsiteX2" fmla="*/ 12896876 w 16969122"/>
                <a:gd name="connsiteY2" fmla="*/ 3397121 h 13674523"/>
                <a:gd name="connsiteX3" fmla="*/ 16716401 w 16969122"/>
                <a:gd name="connsiteY3" fmla="*/ 10855196 h 13674523"/>
                <a:gd name="connsiteX4" fmla="*/ 4191027 w 16969122"/>
                <a:gd name="connsiteY4" fmla="*/ 13522197 h 13674523"/>
                <a:gd name="connsiteX5" fmla="*/ 114326 w 16969122"/>
                <a:gd name="connsiteY5" fmla="*/ 5587871 h 13674523"/>
                <a:gd name="connsiteX0" fmla="*/ 755223 w 17610019"/>
                <a:gd name="connsiteY0" fmla="*/ 5524498 h 13611150"/>
                <a:gd name="connsiteX1" fmla="*/ 1298148 w 17610019"/>
                <a:gd name="connsiteY1" fmla="*/ 180973 h 13611150"/>
                <a:gd name="connsiteX2" fmla="*/ 13537773 w 17610019"/>
                <a:gd name="connsiteY2" fmla="*/ 3333748 h 13611150"/>
                <a:gd name="connsiteX3" fmla="*/ 17357298 w 17610019"/>
                <a:gd name="connsiteY3" fmla="*/ 10791823 h 13611150"/>
                <a:gd name="connsiteX4" fmla="*/ 4831924 w 17610019"/>
                <a:gd name="connsiteY4" fmla="*/ 13458824 h 13611150"/>
                <a:gd name="connsiteX5" fmla="*/ 755223 w 17610019"/>
                <a:gd name="connsiteY5" fmla="*/ 5524498 h 13611150"/>
                <a:gd name="connsiteX0" fmla="*/ 504850 w 17159417"/>
                <a:gd name="connsiteY0" fmla="*/ 5395915 h 13440844"/>
                <a:gd name="connsiteX1" fmla="*/ 1047775 w 17159417"/>
                <a:gd name="connsiteY1" fmla="*/ 52390 h 13440844"/>
                <a:gd name="connsiteX2" fmla="*/ 9363100 w 17159417"/>
                <a:gd name="connsiteY2" fmla="*/ 8596315 h 13440844"/>
                <a:gd name="connsiteX3" fmla="*/ 17106925 w 17159417"/>
                <a:gd name="connsiteY3" fmla="*/ 10663240 h 13440844"/>
                <a:gd name="connsiteX4" fmla="*/ 4581551 w 17159417"/>
                <a:gd name="connsiteY4" fmla="*/ 13330241 h 13440844"/>
                <a:gd name="connsiteX5" fmla="*/ 504850 w 17159417"/>
                <a:gd name="connsiteY5" fmla="*/ 5395915 h 13440844"/>
                <a:gd name="connsiteX0" fmla="*/ 504850 w 17159417"/>
                <a:gd name="connsiteY0" fmla="*/ 5365143 h 13417657"/>
                <a:gd name="connsiteX1" fmla="*/ 1047775 w 17159417"/>
                <a:gd name="connsiteY1" fmla="*/ 21618 h 13417657"/>
                <a:gd name="connsiteX2" fmla="*/ 9363100 w 17159417"/>
                <a:gd name="connsiteY2" fmla="*/ 7327293 h 13417657"/>
                <a:gd name="connsiteX3" fmla="*/ 17106925 w 17159417"/>
                <a:gd name="connsiteY3" fmla="*/ 10632468 h 13417657"/>
                <a:gd name="connsiteX4" fmla="*/ 4581551 w 17159417"/>
                <a:gd name="connsiteY4" fmla="*/ 13299469 h 13417657"/>
                <a:gd name="connsiteX5" fmla="*/ 504850 w 17159417"/>
                <a:gd name="connsiteY5" fmla="*/ 5365143 h 13417657"/>
                <a:gd name="connsiteX0" fmla="*/ 504850 w 14551917"/>
                <a:gd name="connsiteY0" fmla="*/ 5365143 h 15438793"/>
                <a:gd name="connsiteX1" fmla="*/ 1047775 w 14551917"/>
                <a:gd name="connsiteY1" fmla="*/ 21618 h 15438793"/>
                <a:gd name="connsiteX2" fmla="*/ 9363100 w 14551917"/>
                <a:gd name="connsiteY2" fmla="*/ 7327293 h 15438793"/>
                <a:gd name="connsiteX3" fmla="*/ 14478024 w 14551917"/>
                <a:gd name="connsiteY3" fmla="*/ 15185418 h 15438793"/>
                <a:gd name="connsiteX4" fmla="*/ 4581551 w 14551917"/>
                <a:gd name="connsiteY4" fmla="*/ 13299469 h 15438793"/>
                <a:gd name="connsiteX5" fmla="*/ 504850 w 14551917"/>
                <a:gd name="connsiteY5" fmla="*/ 5365143 h 15438793"/>
                <a:gd name="connsiteX0" fmla="*/ 335320 w 14472067"/>
                <a:gd name="connsiteY0" fmla="*/ 5368292 h 16577734"/>
                <a:gd name="connsiteX1" fmla="*/ 878245 w 14472067"/>
                <a:gd name="connsiteY1" fmla="*/ 24767 h 16577734"/>
                <a:gd name="connsiteX2" fmla="*/ 9193570 w 14472067"/>
                <a:gd name="connsiteY2" fmla="*/ 7330442 h 16577734"/>
                <a:gd name="connsiteX3" fmla="*/ 14308494 w 14472067"/>
                <a:gd name="connsiteY3" fmla="*/ 15188567 h 16577734"/>
                <a:gd name="connsiteX4" fmla="*/ 1668821 w 14472067"/>
                <a:gd name="connsiteY4" fmla="*/ 16217268 h 16577734"/>
                <a:gd name="connsiteX5" fmla="*/ 335320 w 14472067"/>
                <a:gd name="connsiteY5" fmla="*/ 5368292 h 16577734"/>
                <a:gd name="connsiteX0" fmla="*/ 335320 w 16192706"/>
                <a:gd name="connsiteY0" fmla="*/ 5368292 h 16512182"/>
                <a:gd name="connsiteX1" fmla="*/ 878245 w 16192706"/>
                <a:gd name="connsiteY1" fmla="*/ 24767 h 16512182"/>
                <a:gd name="connsiteX2" fmla="*/ 9193570 w 16192706"/>
                <a:gd name="connsiteY2" fmla="*/ 7330442 h 16512182"/>
                <a:gd name="connsiteX3" fmla="*/ 16061094 w 16192706"/>
                <a:gd name="connsiteY3" fmla="*/ 14921867 h 16512182"/>
                <a:gd name="connsiteX4" fmla="*/ 1668821 w 16192706"/>
                <a:gd name="connsiteY4" fmla="*/ 16217268 h 16512182"/>
                <a:gd name="connsiteX5" fmla="*/ 335320 w 16192706"/>
                <a:gd name="connsiteY5" fmla="*/ 5368292 h 16512182"/>
                <a:gd name="connsiteX0" fmla="*/ 949650 w 16807036"/>
                <a:gd name="connsiteY0" fmla="*/ 6542436 h 17686326"/>
                <a:gd name="connsiteX1" fmla="*/ 637168 w 16807036"/>
                <a:gd name="connsiteY1" fmla="*/ 19040 h 17686326"/>
                <a:gd name="connsiteX2" fmla="*/ 9807900 w 16807036"/>
                <a:gd name="connsiteY2" fmla="*/ 8504586 h 17686326"/>
                <a:gd name="connsiteX3" fmla="*/ 16675424 w 16807036"/>
                <a:gd name="connsiteY3" fmla="*/ 16096011 h 17686326"/>
                <a:gd name="connsiteX4" fmla="*/ 2283151 w 16807036"/>
                <a:gd name="connsiteY4" fmla="*/ 17391412 h 17686326"/>
                <a:gd name="connsiteX5" fmla="*/ 949650 w 16807036"/>
                <a:gd name="connsiteY5" fmla="*/ 6542436 h 17686326"/>
                <a:gd name="connsiteX0" fmla="*/ 765803 w 16652307"/>
                <a:gd name="connsiteY0" fmla="*/ 6736507 h 17880397"/>
                <a:gd name="connsiteX1" fmla="*/ 453321 w 16652307"/>
                <a:gd name="connsiteY1" fmla="*/ 213111 h 17880397"/>
                <a:gd name="connsiteX2" fmla="*/ 7137107 w 16652307"/>
                <a:gd name="connsiteY2" fmla="*/ 2238228 h 17880397"/>
                <a:gd name="connsiteX3" fmla="*/ 9624053 w 16652307"/>
                <a:gd name="connsiteY3" fmla="*/ 8698657 h 17880397"/>
                <a:gd name="connsiteX4" fmla="*/ 16491577 w 16652307"/>
                <a:gd name="connsiteY4" fmla="*/ 16290082 h 17880397"/>
                <a:gd name="connsiteX5" fmla="*/ 2099304 w 16652307"/>
                <a:gd name="connsiteY5" fmla="*/ 17585483 h 17880397"/>
                <a:gd name="connsiteX6" fmla="*/ 765803 w 16652307"/>
                <a:gd name="connsiteY6" fmla="*/ 6736507 h 1788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52307" h="17880397">
                  <a:moveTo>
                    <a:pt x="765803" y="6736507"/>
                  </a:moveTo>
                  <a:cubicBezTo>
                    <a:pt x="491473" y="3841112"/>
                    <a:pt x="-608563" y="962824"/>
                    <a:pt x="453321" y="213111"/>
                  </a:cubicBezTo>
                  <a:cubicBezTo>
                    <a:pt x="1515205" y="-536602"/>
                    <a:pt x="5608652" y="823970"/>
                    <a:pt x="7137107" y="2238228"/>
                  </a:cubicBezTo>
                  <a:cubicBezTo>
                    <a:pt x="8665562" y="3652486"/>
                    <a:pt x="7946988" y="6631985"/>
                    <a:pt x="9624053" y="8698657"/>
                  </a:cubicBezTo>
                  <a:cubicBezTo>
                    <a:pt x="11301118" y="10765329"/>
                    <a:pt x="17745702" y="14808944"/>
                    <a:pt x="16491577" y="16290082"/>
                  </a:cubicBezTo>
                  <a:cubicBezTo>
                    <a:pt x="15237452" y="17771220"/>
                    <a:pt x="4583741" y="18253820"/>
                    <a:pt x="2099304" y="17585483"/>
                  </a:cubicBezTo>
                  <a:cubicBezTo>
                    <a:pt x="-385133" y="16917146"/>
                    <a:pt x="1040133" y="9631902"/>
                    <a:pt x="765803" y="6736507"/>
                  </a:cubicBezTo>
                  <a:close/>
                </a:path>
              </a:pathLst>
            </a:custGeom>
            <a:solidFill>
              <a:schemeClr val="accent1">
                <a:satOff val="-9155"/>
                <a:lumOff val="-32673"/>
              </a:schemeClr>
            </a:solidFill>
            <a:ln w="12700" cap="flat">
              <a:noFill/>
              <a:miter lim="400000"/>
            </a:ln>
            <a:effectLst>
              <a:outerShdw blurRad="1270000" dist="88900" dir="7800000" algn="b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093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8311-8A3B-F2F4-9D2E-9C013EDA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079DC-3B1B-2E16-08EC-76B1CF65B9CC}"/>
              </a:ext>
            </a:extLst>
          </p:cNvPr>
          <p:cNvSpPr txBox="1"/>
          <p:nvPr/>
        </p:nvSpPr>
        <p:spPr>
          <a:xfrm>
            <a:off x="673098" y="76943"/>
            <a:ext cx="13347702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APPENDIX</a:t>
            </a:r>
          </a:p>
        </p:txBody>
      </p:sp>
      <p:sp>
        <p:nvSpPr>
          <p:cNvPr id="8" name="Google Shape;256;g31a8aec3663_1_24">
            <a:extLst>
              <a:ext uri="{FF2B5EF4-FFF2-40B4-BE49-F238E27FC236}">
                <a16:creationId xmlns:a16="http://schemas.microsoft.com/office/drawing/2014/main" id="{CA292543-085F-A4E2-3643-DCED947C3DA2}"/>
              </a:ext>
            </a:extLst>
          </p:cNvPr>
          <p:cNvSpPr txBox="1">
            <a:spLocks/>
          </p:cNvSpPr>
          <p:nvPr/>
        </p:nvSpPr>
        <p:spPr>
          <a:xfrm>
            <a:off x="7691209" y="1368506"/>
            <a:ext cx="9441361" cy="85884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+mn-lt"/>
                <a:ea typeface="+mn-ea"/>
                <a:cs typeface="+mn-cs"/>
                <a:sym typeface="Produkt Extra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hangingPunct="1"/>
            <a:r>
              <a:rPr lang="en-IN" sz="3500" b="1" dirty="0">
                <a:latin typeface="Arial" panose="020B0604020202020204" pitchFamily="34" charset="0"/>
                <a:cs typeface="Arial" panose="020B0604020202020204" pitchFamily="34" charset="0"/>
              </a:rPr>
              <a:t>Functionalities of </a:t>
            </a:r>
            <a:r>
              <a:rPr lang="en-IN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SynapsePatents</a:t>
            </a:r>
            <a:r>
              <a:rPr lang="en-IN" sz="3500" b="1" dirty="0"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  <a:endParaRPr lang="en-IN" sz="35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4975" indent="-158750" algn="just" hangingPunct="1">
              <a:lnSpc>
                <a:spcPct val="115000"/>
              </a:lnSpc>
              <a:buClr>
                <a:schemeClr val="accent1"/>
              </a:buClr>
              <a:buSzPts val="2000"/>
            </a:pPr>
            <a:endParaRPr lang="en-IN" sz="2000" dirty="0"/>
          </a:p>
        </p:txBody>
      </p:sp>
      <p:pic>
        <p:nvPicPr>
          <p:cNvPr id="3" name="appendix">
            <a:hlinkClick r:id="" action="ppaction://media"/>
            <a:extLst>
              <a:ext uri="{FF2B5EF4-FFF2-40B4-BE49-F238E27FC236}">
                <a16:creationId xmlns:a16="http://schemas.microsoft.com/office/drawing/2014/main" id="{39777CAC-CC8F-B7C1-2BA2-FA52A3297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239" y="2176490"/>
            <a:ext cx="19459303" cy="109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DF750B-22A8-41B7-30DB-86BF5F7231DD}"/>
              </a:ext>
            </a:extLst>
          </p:cNvPr>
          <p:cNvSpPr txBox="1"/>
          <p:nvPr/>
        </p:nvSpPr>
        <p:spPr>
          <a:xfrm>
            <a:off x="3746090" y="-380999"/>
            <a:ext cx="17565063" cy="495300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355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00" b="1" i="0" u="none" strike="noStrike" kern="0" cap="all" spc="500" normalizeH="0" noProof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>
                  <a:glow rad="190500">
                    <a:srgbClr val="625471">
                      <a:alpha val="10000"/>
                    </a:srgbClr>
                  </a:glow>
                </a:effectLst>
                <a:uLnTx/>
                <a:uFillTx/>
                <a:latin typeface="Aptos SemiBold" panose="020F0502020204030204" pitchFamily="34" charset="0"/>
                <a:ea typeface="Adobe Heiti Std R" panose="020B0400000000000000" pitchFamily="34" charset="-128"/>
                <a:cs typeface="ADLaM Display" panose="020F0502020204030204" pitchFamily="2" charset="0"/>
                <a:sym typeface="Graphik Light"/>
              </a:rPr>
              <a:t>MISSION</a:t>
            </a:r>
            <a:endParaRPr kumimoji="0" lang="en-US" sz="26400" b="1" i="0" u="none" strike="noStrike" kern="0" cap="all" spc="500" normalizeH="0" noProof="0" dirty="0">
              <a:ln>
                <a:noFill/>
              </a:ln>
              <a:gradFill flip="none" rotWithShape="1">
                <a:gsLst>
                  <a:gs pos="34000">
                    <a:srgbClr val="C00C0E"/>
                  </a:gs>
                  <a:gs pos="84000">
                    <a:srgbClr val="274394"/>
                  </a:gs>
                </a:gsLst>
                <a:lin ang="16200000" scaled="1"/>
                <a:tileRect/>
              </a:gradFill>
              <a:effectLst>
                <a:glow rad="190500">
                  <a:srgbClr val="625471">
                    <a:alpha val="10000"/>
                  </a:srgbClr>
                </a:glow>
              </a:effectLst>
              <a:uLnTx/>
              <a:uFillTx/>
              <a:latin typeface="Aptos SemiBold" panose="020F0502020204030204" pitchFamily="34" charset="0"/>
              <a:ea typeface="Adobe Heiti Std R" panose="020B0400000000000000" pitchFamily="34" charset="-128"/>
              <a:cs typeface="ADLaM Display" panose="020F0502020204030204" pitchFamily="2" charset="0"/>
              <a:sym typeface="Graphik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5A035-4AC3-992B-29E8-5332BC643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178" y="0"/>
            <a:ext cx="11390822" cy="13722801"/>
          </a:xfrm>
          <a:prstGeom prst="rect">
            <a:avLst/>
          </a:prstGeom>
          <a:effectLst>
            <a:outerShdw blurRad="1270000" dist="38100" dir="13500000" sx="85000" sy="85000" algn="br" rotWithShape="0">
              <a:prstClr val="black">
                <a:alpha val="35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FDD208-3B7B-98DA-E1FE-014EDF527618}"/>
              </a:ext>
            </a:extLst>
          </p:cNvPr>
          <p:cNvSpPr txBox="1"/>
          <p:nvPr/>
        </p:nvSpPr>
        <p:spPr>
          <a:xfrm>
            <a:off x="732352" y="5731398"/>
            <a:ext cx="14989429" cy="3588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5400" b="1" cap="all" spc="500" dirty="0">
                <a:solidFill>
                  <a:schemeClr val="tx1">
                    <a:lumMod val="75000"/>
                  </a:schemeClr>
                </a:solidFill>
                <a:effectLst>
                  <a:glow rad="190500">
                    <a:srgbClr val="625471">
                      <a:alpha val="10000"/>
                    </a:srgbClr>
                  </a:glow>
                </a:effectLst>
                <a:latin typeface="Aptos SemiBold" panose="020F0502020204030204" pitchFamily="34" charset="0"/>
                <a:ea typeface="Adobe Heiti Std R" panose="020B0400000000000000" pitchFamily="34" charset="-128"/>
                <a:cs typeface="ADLaM Display" panose="020F0502020204030204" pitchFamily="2" charset="0"/>
              </a:rPr>
              <a:t>Accelerate global innovation with advanced patent analytics</a:t>
            </a:r>
          </a:p>
          <a:p>
            <a:pPr marL="0" marR="0" lvl="0" indent="0" algn="just" defTabSz="355600" rtl="0" eaLnBrk="1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0" cap="all" spc="0" normalizeH="0" baseline="0" noProof="0" dirty="0">
                <a:ln>
                  <a:noFill/>
                </a:ln>
                <a:solidFill>
                  <a:srgbClr val="9FAABA">
                    <a:satOff val="-9155"/>
                    <a:lumOff val="-32673"/>
                  </a:srgbClr>
                </a:solidFill>
                <a:effectLst/>
                <a:uLnTx/>
                <a:uFillTx/>
                <a:latin typeface="Aptos Narrow" panose="020B0004020202020204" pitchFamily="34" charset="0"/>
                <a:cs typeface="Arial" panose="020B0604020202020204" pitchFamily="34" charset="0"/>
                <a:sym typeface="Graphik Light"/>
              </a:rPr>
              <a:t>to deliver actionable patent insights, empower smarter decisions and drive intellectual property advancement</a:t>
            </a:r>
            <a:endParaRPr kumimoji="0" lang="en-US" b="0" i="0" u="none" strike="noStrike" kern="0" cap="all" spc="0" normalizeH="0" baseline="0" noProof="0" dirty="0">
              <a:ln>
                <a:noFill/>
              </a:ln>
              <a:solidFill>
                <a:srgbClr val="9FAABA">
                  <a:satOff val="-9155"/>
                  <a:lumOff val="-32673"/>
                </a:srgbClr>
              </a:solidFill>
              <a:effectLst/>
              <a:uLnTx/>
              <a:uFillTx/>
              <a:latin typeface="Aptos Narrow" panose="020B0004020202020204" pitchFamily="34" charset="0"/>
              <a:cs typeface="Arial" panose="020B0604020202020204" pitchFamily="34" charset="0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7994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11FCB5-BB9F-128B-30B0-2957E87A92C5}"/>
              </a:ext>
            </a:extLst>
          </p:cNvPr>
          <p:cNvGrpSpPr/>
          <p:nvPr/>
        </p:nvGrpSpPr>
        <p:grpSpPr>
          <a:xfrm>
            <a:off x="296811" y="1503970"/>
            <a:ext cx="23676078" cy="10708060"/>
            <a:chOff x="296810" y="2211527"/>
            <a:chExt cx="23676078" cy="107080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C64E40-154E-769C-A610-03E99B8A9D18}"/>
                </a:ext>
              </a:extLst>
            </p:cNvPr>
            <p:cNvGrpSpPr/>
            <p:nvPr/>
          </p:nvGrpSpPr>
          <p:grpSpPr>
            <a:xfrm>
              <a:off x="296810" y="2211527"/>
              <a:ext cx="23676078" cy="10708060"/>
              <a:chOff x="296811" y="3007940"/>
              <a:chExt cx="23676078" cy="1070806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14DA56-096A-A593-86BC-20D98C116259}"/>
                  </a:ext>
                </a:extLst>
              </p:cNvPr>
              <p:cNvSpPr txBox="1"/>
              <p:nvPr/>
            </p:nvSpPr>
            <p:spPr>
              <a:xfrm>
                <a:off x="296811" y="3007940"/>
                <a:ext cx="23676078" cy="10708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5000" b="1" i="0" u="none" strike="noStrike" kern="0" cap="none" spc="50" normalizeH="0" baseline="0" noProof="0" dirty="0">
                    <a:ln w="9525" cmpd="sng">
                      <a:solidFill>
                        <a:srgbClr val="FF0000">
                          <a:alpha val="20000"/>
                        </a:srgbClr>
                      </a:solidFill>
                      <a:prstDash val="solid"/>
                    </a:ln>
                    <a:noFill/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NOVEL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2208A3-FB75-9F8D-7A07-6F62ACFDDDB2}"/>
                  </a:ext>
                </a:extLst>
              </p:cNvPr>
              <p:cNvSpPr txBox="1"/>
              <p:nvPr/>
            </p:nvSpPr>
            <p:spPr>
              <a:xfrm>
                <a:off x="5322471" y="5465010"/>
                <a:ext cx="13739058" cy="53219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l" defTabSz="355600" rtl="0" eaLnBrk="1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74394">
                        <a:alpha val="96000"/>
                      </a:srgbClr>
                    </a:solidFill>
                    <a:effectLst>
                      <a:glow rad="101600">
                        <a:srgbClr val="9FAABA">
                          <a:satMod val="175000"/>
                          <a:alpha val="30000"/>
                        </a:srgbClr>
                      </a:glow>
                      <a:outerShdw blurRad="114300" dist="63500" dir="8400000" algn="t" rotWithShape="0">
                        <a:srgbClr val="D5D5D5">
                          <a:lumMod val="50000"/>
                          <a:alpha val="34000"/>
                        </a:srgbClr>
                      </a:outerShdw>
                    </a:effectLst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N</a:t>
                </a:r>
                <a:r>
                  <a:rPr kumimoji="0" lang="en-US" sz="20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74394">
                        <a:alpha val="96000"/>
                      </a:srgbClr>
                    </a:solidFill>
                    <a:effectLst>
                      <a:glow rad="101600">
                        <a:srgbClr val="9FAABA">
                          <a:satMod val="175000"/>
                          <a:alpha val="30000"/>
                        </a:srgbClr>
                      </a:glow>
                      <a:outerShdw blurRad="114300" dist="63500" dir="8400000" algn="t" rotWithShape="0">
                        <a:srgbClr val="D5D5D5">
                          <a:lumMod val="50000"/>
                          <a:alpha val="34000"/>
                        </a:srgbClr>
                      </a:outerShdw>
                    </a:effectLst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 </a:t>
                </a:r>
                <a:r>
                  <a:rPr kumimoji="0" lang="en-US" sz="30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74394">
                        <a:alpha val="96000"/>
                      </a:srgbClr>
                    </a:solidFill>
                    <a:effectLst>
                      <a:glow rad="101600">
                        <a:srgbClr val="9FAABA">
                          <a:satMod val="175000"/>
                          <a:alpha val="30000"/>
                        </a:srgbClr>
                      </a:glow>
                      <a:outerShdw blurRad="114300" dist="63500" dir="8400000" algn="t" rotWithShape="0">
                        <a:srgbClr val="D5D5D5">
                          <a:lumMod val="50000"/>
                          <a:alpha val="34000"/>
                        </a:srgbClr>
                      </a:outerShdw>
                    </a:effectLst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   </a:t>
                </a:r>
                <a:r>
                  <a:rPr kumimoji="0" lang="en-US" sz="1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74394">
                        <a:alpha val="96000"/>
                      </a:srgbClr>
                    </a:solidFill>
                    <a:effectLst>
                      <a:glow rad="101600">
                        <a:srgbClr val="9FAABA">
                          <a:satMod val="175000"/>
                          <a:alpha val="30000"/>
                        </a:srgbClr>
                      </a:glow>
                      <a:outerShdw blurRad="114300" dist="63500" dir="8400000" algn="t" rotWithShape="0">
                        <a:srgbClr val="D5D5D5">
                          <a:lumMod val="50000"/>
                          <a:alpha val="34000"/>
                        </a:srgbClr>
                      </a:outerShdw>
                    </a:effectLst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 </a:t>
                </a:r>
                <a:r>
                  <a:rPr kumimoji="0" lang="en-US" sz="30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74394">
                        <a:alpha val="96000"/>
                      </a:srgbClr>
                    </a:solidFill>
                    <a:effectLst>
                      <a:glow rad="101600">
                        <a:srgbClr val="9FAABA">
                          <a:satMod val="175000"/>
                          <a:alpha val="30000"/>
                        </a:srgbClr>
                      </a:glow>
                      <a:outerShdw blurRad="114300" dist="63500" dir="8400000" algn="t" rotWithShape="0">
                        <a:srgbClr val="D5D5D5">
                          <a:lumMod val="50000"/>
                          <a:alpha val="34000"/>
                        </a:srgbClr>
                      </a:outerShdw>
                    </a:effectLst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VEL?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10CEF6-FD15-E017-54A4-87974DB30A14}"/>
                </a:ext>
              </a:extLst>
            </p:cNvPr>
            <p:cNvSpPr txBox="1"/>
            <p:nvPr/>
          </p:nvSpPr>
          <p:spPr>
            <a:xfrm>
              <a:off x="7626524" y="3098937"/>
              <a:ext cx="9412224" cy="1569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355600" rtl="0" eaLnBrk="1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600" b="1" i="0" u="none" strike="noStrike" kern="0" cap="all" spc="0" normalizeH="0" baseline="0" noProof="0" dirty="0">
                  <a:ln>
                    <a:noFill/>
                  </a:ln>
                  <a:solidFill>
                    <a:srgbClr val="9FAABA">
                      <a:satOff val="-9155"/>
                      <a:lumOff val="-32673"/>
                    </a:srgbClr>
                  </a:solidFill>
                  <a:effectLst/>
                  <a:uLnTx/>
                  <a:uFillTx/>
                  <a:latin typeface="Aptos Narrow" panose="020B0004020202020204" pitchFamily="34" charset="0"/>
                  <a:cs typeface="Arial" panose="020B0604020202020204" pitchFamily="34" charset="0"/>
                  <a:sym typeface="Graphik Light"/>
                </a:rPr>
                <a:t>IS MY INVENTION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33870C-CEB8-AE69-0782-2E8EEE6D8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605" y="5541470"/>
              <a:ext cx="4478594" cy="4478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3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to deal with rejection in sales">
            <a:extLst>
              <a:ext uri="{FF2B5EF4-FFF2-40B4-BE49-F238E27FC236}">
                <a16:creationId xmlns:a16="http://schemas.microsoft.com/office/drawing/2014/main" id="{1782AA48-168F-819F-E934-452F6DF81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601"/>
          <a:stretch/>
        </p:blipFill>
        <p:spPr bwMode="auto">
          <a:xfrm>
            <a:off x="0" y="0"/>
            <a:ext cx="24384000" cy="137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B4C291-C9C4-84E0-FA2F-7BE92DE5CA5D}"/>
              </a:ext>
            </a:extLst>
          </p:cNvPr>
          <p:cNvSpPr txBox="1"/>
          <p:nvPr/>
        </p:nvSpPr>
        <p:spPr>
          <a:xfrm>
            <a:off x="677619" y="0"/>
            <a:ext cx="11346430" cy="3198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spc="50" normalizeH="0" baseline="0" dirty="0">
                <a:ln w="9525" cmpd="sng">
                  <a:solidFill>
                    <a:srgbClr val="FF0000">
                      <a:alpha val="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Growing Complexity and Technicality,</a:t>
            </a:r>
            <a:br>
              <a:rPr kumimoji="0" lang="en-US" sz="5400" b="1" i="0" u="none" strike="noStrike" spc="50" normalizeH="0" baseline="0" dirty="0">
                <a:ln w="9525" cmpd="sng">
                  <a:solidFill>
                    <a:srgbClr val="FF0000">
                      <a:alpha val="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</a:br>
            <a:r>
              <a:rPr kumimoji="0" lang="en-US" sz="5400" b="1" i="0" u="none" strike="noStrike" spc="50" normalizeH="0" baseline="0" dirty="0">
                <a:ln w="9525" cmpd="sng">
                  <a:solidFill>
                    <a:srgbClr val="FF0000">
                      <a:alpha val="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and Lengthy Documents are leading to Patent Rejections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65F2CB-5AB1-4EB9-3F46-D19FEA0CD5BE}"/>
              </a:ext>
            </a:extLst>
          </p:cNvPr>
          <p:cNvGrpSpPr/>
          <p:nvPr/>
        </p:nvGrpSpPr>
        <p:grpSpPr>
          <a:xfrm>
            <a:off x="677619" y="3011207"/>
            <a:ext cx="8205124" cy="6577138"/>
            <a:chOff x="1273282" y="3525289"/>
            <a:chExt cx="8205124" cy="657713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EAAD9B-2E7F-9483-38A1-BC6A9AB0539C}"/>
                </a:ext>
              </a:extLst>
            </p:cNvPr>
            <p:cNvGrpSpPr/>
            <p:nvPr/>
          </p:nvGrpSpPr>
          <p:grpSpPr>
            <a:xfrm>
              <a:off x="1273282" y="3525289"/>
              <a:ext cx="8205124" cy="6577138"/>
              <a:chOff x="914400" y="104561"/>
              <a:chExt cx="8205124" cy="657713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8F3A26-47FC-0210-F7FC-EEEF58D5A02D}"/>
                  </a:ext>
                </a:extLst>
              </p:cNvPr>
              <p:cNvSpPr txBox="1"/>
              <p:nvPr/>
            </p:nvSpPr>
            <p:spPr>
              <a:xfrm>
                <a:off x="934061" y="104561"/>
                <a:ext cx="4129550" cy="23365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355600" rtl="0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6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1  </a:t>
                </a:r>
                <a:r>
                  <a:rPr kumimoji="0" lang="en-US" sz="44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 </a:t>
                </a:r>
                <a:r>
                  <a:rPr kumimoji="0" lang="en-US" sz="106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1 –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FC115D-E503-5AEB-7A12-2AA8AAFE1C72}"/>
                  </a:ext>
                </a:extLst>
              </p:cNvPr>
              <p:cNvSpPr txBox="1"/>
              <p:nvPr/>
            </p:nvSpPr>
            <p:spPr>
              <a:xfrm>
                <a:off x="914400" y="4283606"/>
                <a:ext cx="4129550" cy="23365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355600" rtl="0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6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1  </a:t>
                </a:r>
                <a:r>
                  <a:rPr kumimoji="0" lang="en-US" sz="48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 </a:t>
                </a:r>
                <a:r>
                  <a:rPr lang="en-US" sz="10600" b="1" spc="5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</a:rPr>
                  <a:t>3 </a:t>
                </a:r>
                <a:r>
                  <a:rPr kumimoji="0" lang="en-US" sz="106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–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8DA400-1878-CEEE-F13A-6CB39049F9D1}"/>
                  </a:ext>
                </a:extLst>
              </p:cNvPr>
              <p:cNvSpPr txBox="1"/>
              <p:nvPr/>
            </p:nvSpPr>
            <p:spPr>
              <a:xfrm>
                <a:off x="914400" y="2114118"/>
                <a:ext cx="4129550" cy="23365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355600" rtl="0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6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1  </a:t>
                </a:r>
                <a:r>
                  <a:rPr kumimoji="0" lang="en-US" sz="48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 </a:t>
                </a:r>
                <a:r>
                  <a:rPr lang="en-US" sz="10600" b="1" spc="5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</a:rPr>
                  <a:t>2 –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93CFCC-80FA-E2AA-9442-B0DA39B68173}"/>
                  </a:ext>
                </a:extLst>
              </p:cNvPr>
              <p:cNvSpPr txBox="1"/>
              <p:nvPr/>
            </p:nvSpPr>
            <p:spPr>
              <a:xfrm>
                <a:off x="4576308" y="557381"/>
                <a:ext cx="4543216" cy="15363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355600" rtl="0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4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Not Patentable</a:t>
                </a:r>
                <a:endParaRPr lang="en-US" sz="5400" b="1" spc="50" dirty="0">
                  <a:ln w="9525" cmpd="sng">
                    <a:solidFill>
                      <a:srgbClr val="FF0000">
                        <a:alpha val="10000"/>
                      </a:srgbClr>
                    </a:solidFill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0DD85C-12EB-6A07-6D8A-064BF33A94B7}"/>
                  </a:ext>
                </a:extLst>
              </p:cNvPr>
              <p:cNvSpPr txBox="1"/>
              <p:nvPr/>
            </p:nvSpPr>
            <p:spPr>
              <a:xfrm>
                <a:off x="4582584" y="2551548"/>
                <a:ext cx="3827813" cy="15363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355600" rtl="0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4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Not Novel</a:t>
                </a:r>
                <a:endParaRPr lang="en-US" sz="5400" b="1" spc="50" dirty="0">
                  <a:ln w="9525" cmpd="sng">
                    <a:solidFill>
                      <a:srgbClr val="FF0000">
                        <a:alpha val="10000"/>
                      </a:srgbClr>
                    </a:solidFill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A18FACF-9C30-D8C2-0983-54B3880725A0}"/>
                  </a:ext>
                </a:extLst>
              </p:cNvPr>
              <p:cNvSpPr txBox="1"/>
              <p:nvPr/>
            </p:nvSpPr>
            <p:spPr>
              <a:xfrm>
                <a:off x="4576308" y="4314384"/>
                <a:ext cx="4129550" cy="2367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355600" rtl="0" fontAlgn="auto" latinLnBrk="0" hangingPunct="0">
                  <a:lnSpc>
                    <a:spcPct val="100000"/>
                  </a:lnSpc>
                  <a:spcBef>
                    <a:spcPts val="47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400" b="1" i="0" u="none" strike="noStrike" spc="50" normalizeH="0" baseline="0" dirty="0">
                    <a:ln w="9525" cmpd="sng">
                      <a:solidFill>
                        <a:srgbClr val="FF0000">
                          <a:alpha val="10000"/>
                        </a:srgbClr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FillTx/>
                    <a:latin typeface="Graphik Light"/>
                    <a:ea typeface="Graphik Light"/>
                    <a:cs typeface="Graphik Light"/>
                    <a:sym typeface="Graphik Light"/>
                  </a:rPr>
                  <a:t>Combination of Prior Art</a:t>
                </a:r>
                <a:endParaRPr lang="en-US" sz="5400" b="1" spc="50" dirty="0">
                  <a:ln w="9525" cmpd="sng">
                    <a:solidFill>
                      <a:srgbClr val="FF0000">
                        <a:alpha val="10000"/>
                      </a:srgbClr>
                    </a:solidFill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7" name="Picture 8" descr="Ban PNG Images Transparent Free Download">
              <a:extLst>
                <a:ext uri="{FF2B5EF4-FFF2-40B4-BE49-F238E27FC236}">
                  <a16:creationId xmlns:a16="http://schemas.microsoft.com/office/drawing/2014/main" id="{B4B78133-553F-3B25-F144-D4D85602A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70" y="4545036"/>
              <a:ext cx="843418" cy="97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Ban PNG Images Transparent Free Download">
              <a:extLst>
                <a:ext uri="{FF2B5EF4-FFF2-40B4-BE49-F238E27FC236}">
                  <a16:creationId xmlns:a16="http://schemas.microsoft.com/office/drawing/2014/main" id="{E9585730-3EFA-5C43-33AC-103E12AC1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821" y="6558623"/>
              <a:ext cx="843418" cy="97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Ban PNG Images Transparent Free Download">
              <a:extLst>
                <a:ext uri="{FF2B5EF4-FFF2-40B4-BE49-F238E27FC236}">
                  <a16:creationId xmlns:a16="http://schemas.microsoft.com/office/drawing/2014/main" id="{A7C28D1F-3659-DCB5-6766-9C9397E51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933" y="8727467"/>
              <a:ext cx="843418" cy="97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94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7AAB1-7A2B-3334-D4C2-E81E7551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2827E3D-6A8E-8E86-2A02-E96D4BB9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2352D-51B0-0663-0561-C59407CC670A}"/>
              </a:ext>
            </a:extLst>
          </p:cNvPr>
          <p:cNvSpPr txBox="1"/>
          <p:nvPr/>
        </p:nvSpPr>
        <p:spPr>
          <a:xfrm>
            <a:off x="4027616" y="9160349"/>
            <a:ext cx="15342209" cy="601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ts val="3600"/>
              </a:lnSpc>
            </a:pPr>
            <a:r>
              <a:rPr lang="en-IN" sz="4800" b="0" i="0" u="none" strike="noStrike" dirty="0">
                <a:solidFill>
                  <a:schemeClr val="bg1"/>
                </a:solidFill>
                <a:effectLst/>
              </a:rPr>
              <a:t>Microsoft settles Cortana patent case after $242M trial loss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CC5F9-7CA3-BC88-3E3A-14AA82AD187D}"/>
              </a:ext>
            </a:extLst>
          </p:cNvPr>
          <p:cNvSpPr txBox="1"/>
          <p:nvPr/>
        </p:nvSpPr>
        <p:spPr>
          <a:xfrm>
            <a:off x="4027615" y="10255688"/>
            <a:ext cx="19669511" cy="601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ts val="3600"/>
              </a:lnSpc>
            </a:pPr>
            <a:r>
              <a:rPr lang="en-IN" sz="4800" dirty="0">
                <a:solidFill>
                  <a:schemeClr val="bg1"/>
                </a:solidFill>
              </a:rPr>
              <a:t>Western Digital owes $315.7M for infringing data security patent, US jury says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4741F-C16A-24C8-CBC7-D7BCC1308077}"/>
              </a:ext>
            </a:extLst>
          </p:cNvPr>
          <p:cNvSpPr txBox="1"/>
          <p:nvPr/>
        </p:nvSpPr>
        <p:spPr>
          <a:xfrm>
            <a:off x="4027615" y="11351026"/>
            <a:ext cx="18059651" cy="601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ts val="3600"/>
              </a:lnSpc>
            </a:pPr>
            <a:r>
              <a:rPr lang="en-IN" sz="4800" dirty="0">
                <a:solidFill>
                  <a:schemeClr val="bg1"/>
                </a:solidFill>
              </a:rPr>
              <a:t>Activision hit with $23.4M US patent verdict in multiplayer-gaming case</a:t>
            </a:r>
          </a:p>
        </p:txBody>
      </p:sp>
      <p:pic>
        <p:nvPicPr>
          <p:cNvPr id="9" name="Picture 4" descr="Best 500+ News Pictures | Download Free Images &amp; Stock Photos on Unsplash">
            <a:extLst>
              <a:ext uri="{FF2B5EF4-FFF2-40B4-BE49-F238E27FC236}">
                <a16:creationId xmlns:a16="http://schemas.microsoft.com/office/drawing/2014/main" id="{2CFCDBDD-256D-3C76-AD85-D26A618DC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1459"/>
            <a:ext cx="4555650" cy="30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A8A15A-1850-E94B-DF87-817D675407F9}"/>
              </a:ext>
            </a:extLst>
          </p:cNvPr>
          <p:cNvSpPr txBox="1"/>
          <p:nvPr/>
        </p:nvSpPr>
        <p:spPr>
          <a:xfrm>
            <a:off x="843775" y="0"/>
            <a:ext cx="16679114" cy="21826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i="0" u="none" strike="noStrike" cap="none" spc="0" normalizeH="0" baseline="0" dirty="0">
                <a:solidFill>
                  <a:schemeClr val="bg1">
                    <a:alpha val="96000"/>
                  </a:schemeClr>
                </a:solidFill>
                <a:effectLst>
                  <a:glow rad="101600">
                    <a:schemeClr val="accent1">
                      <a:satMod val="175000"/>
                      <a:alpha val="30000"/>
                    </a:schemeClr>
                  </a:glow>
                  <a:outerShdw blurRad="114300" dist="63500" dir="8400000" algn="t" rotWithShape="0">
                    <a:schemeClr val="bg2">
                      <a:lumMod val="50000"/>
                      <a:alpha val="34000"/>
                    </a:schemeClr>
                  </a:outerShdw>
                </a:effectLst>
                <a:uFillTx/>
                <a:latin typeface="Graphik Light"/>
                <a:ea typeface="Graphik Light"/>
                <a:cs typeface="Graphik Light"/>
                <a:sym typeface="Graphik Light"/>
              </a:rPr>
              <a:t>PATENT INFRINGEMENT CASES</a:t>
            </a:r>
            <a:endParaRPr kumimoji="0" lang="en-US" sz="9600" i="0" u="none" strike="noStrike" cap="none" spc="0" normalizeH="0" baseline="0" dirty="0">
              <a:ln>
                <a:noFill/>
              </a:ln>
              <a:solidFill>
                <a:schemeClr val="bg1">
                  <a:alpha val="96000"/>
                </a:schemeClr>
              </a:solidFill>
              <a:effectLst>
                <a:glow rad="101600">
                  <a:schemeClr val="accent1">
                    <a:satMod val="175000"/>
                    <a:alpha val="30000"/>
                  </a:schemeClr>
                </a:glow>
                <a:outerShdw blurRad="114300" dist="63500" dir="8400000" algn="t" rotWithShape="0">
                  <a:schemeClr val="bg2">
                    <a:lumMod val="50000"/>
                    <a:alpha val="34000"/>
                  </a:schemeClr>
                </a:outerShdw>
              </a:effectLst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77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DDA69-62F3-FAEF-648A-BC6868FAD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17EC71A-004F-7AF0-D334-F823C6FD7E4D}"/>
              </a:ext>
            </a:extLst>
          </p:cNvPr>
          <p:cNvGrpSpPr/>
          <p:nvPr/>
        </p:nvGrpSpPr>
        <p:grpSpPr>
          <a:xfrm>
            <a:off x="-2917238" y="-6"/>
            <a:ext cx="6725264" cy="13716000"/>
            <a:chOff x="18440134" y="-6"/>
            <a:chExt cx="6725264" cy="13716000"/>
          </a:xfrm>
          <a:effectLst>
            <a:outerShdw blurRad="50800" dist="50800" dir="5400000" sx="6000" sy="6000" algn="ctr" rotWithShape="0">
              <a:srgbClr val="000000">
                <a:alpha val="43137"/>
              </a:srgbClr>
            </a:outerShd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A98716-7454-C338-4535-878463E2E6EE}"/>
                </a:ext>
              </a:extLst>
            </p:cNvPr>
            <p:cNvGrpSpPr/>
            <p:nvPr/>
          </p:nvGrpSpPr>
          <p:grpSpPr>
            <a:xfrm>
              <a:off x="18440134" y="-6"/>
              <a:ext cx="6725264" cy="13716000"/>
              <a:chOff x="0" y="0"/>
              <a:chExt cx="8819534" cy="13716000"/>
            </a:xfrm>
            <a:solidFill>
              <a:schemeClr val="accent1">
                <a:lumMod val="60000"/>
                <a:lumOff val="40000"/>
              </a:schemeClr>
            </a:solidFill>
            <a:effectLst>
              <a:outerShdw blurRad="6477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CEF08C9-9A3F-6867-293F-7F7FEFE8C4B9}"/>
                  </a:ext>
                </a:extLst>
              </p:cNvPr>
              <p:cNvSpPr/>
              <p:nvPr/>
            </p:nvSpPr>
            <p:spPr>
              <a:xfrm>
                <a:off x="0" y="0"/>
                <a:ext cx="8141110" cy="13716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92705322-E64E-8C5D-2E37-916AB94A584B}"/>
                  </a:ext>
                </a:extLst>
              </p:cNvPr>
              <p:cNvSpPr/>
              <p:nvPr/>
            </p:nvSpPr>
            <p:spPr>
              <a:xfrm rot="5400000">
                <a:off x="7506928" y="1666568"/>
                <a:ext cx="1946787" cy="678425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AFECFC-24ED-1A2B-806A-653B2C519B87}"/>
                </a:ext>
              </a:extLst>
            </p:cNvPr>
            <p:cNvSpPr txBox="1"/>
            <p:nvPr/>
          </p:nvSpPr>
          <p:spPr>
            <a:xfrm>
              <a:off x="19394311" y="4018183"/>
              <a:ext cx="4047841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53585F">
                      <a:lumMod val="50000"/>
                    </a:srgbClr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rPr>
                <a:t>ATTORNEYS &amp; LAW FIRMS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8C43542-B09F-EF17-2B64-27F9BDF4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214" y="6529944"/>
              <a:ext cx="5167118" cy="366865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C48ACC-3795-4B94-15CC-93BCD994FBD3}"/>
              </a:ext>
            </a:extLst>
          </p:cNvPr>
          <p:cNvGrpSpPr/>
          <p:nvPr/>
        </p:nvGrpSpPr>
        <p:grpSpPr>
          <a:xfrm>
            <a:off x="-3690618" y="-6"/>
            <a:ext cx="6725264" cy="13716000"/>
            <a:chOff x="12324036" y="-6"/>
            <a:chExt cx="6725264" cy="13716000"/>
          </a:xfrm>
          <a:effectLst>
            <a:outerShdw blurRad="50800" dist="50800" dir="5400000" sx="6000" sy="6000" algn="ctr" rotWithShape="0">
              <a:srgbClr val="000000">
                <a:alpha val="43137"/>
              </a:srgb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8F3D1E-D483-A021-8567-C9BD3975DE44}"/>
                </a:ext>
              </a:extLst>
            </p:cNvPr>
            <p:cNvGrpSpPr/>
            <p:nvPr/>
          </p:nvGrpSpPr>
          <p:grpSpPr>
            <a:xfrm>
              <a:off x="12324036" y="-6"/>
              <a:ext cx="6725264" cy="13716000"/>
              <a:chOff x="0" y="0"/>
              <a:chExt cx="8819534" cy="13716000"/>
            </a:xfrm>
            <a:solidFill>
              <a:schemeClr val="accent1">
                <a:lumMod val="60000"/>
                <a:lumOff val="40000"/>
              </a:schemeClr>
            </a:solidFill>
            <a:effectLst>
              <a:outerShdw blurRad="6477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698515-A900-E54F-9E12-3D482208003C}"/>
                  </a:ext>
                </a:extLst>
              </p:cNvPr>
              <p:cNvSpPr/>
              <p:nvPr/>
            </p:nvSpPr>
            <p:spPr>
              <a:xfrm>
                <a:off x="0" y="0"/>
                <a:ext cx="8141110" cy="13716000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D6FE65DE-E1A9-7F04-F358-706F2A7C9CEC}"/>
                  </a:ext>
                </a:extLst>
              </p:cNvPr>
              <p:cNvSpPr/>
              <p:nvPr/>
            </p:nvSpPr>
            <p:spPr>
              <a:xfrm rot="5400000">
                <a:off x="7506928" y="1666568"/>
                <a:ext cx="1946787" cy="678425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2458B7-8DD3-0A54-B85E-2679AA8AA970}"/>
                </a:ext>
              </a:extLst>
            </p:cNvPr>
            <p:cNvSpPr txBox="1"/>
            <p:nvPr/>
          </p:nvSpPr>
          <p:spPr>
            <a:xfrm>
              <a:off x="12995065" y="4069484"/>
              <a:ext cx="486587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53585F">
                      <a:lumMod val="50000"/>
                    </a:srgbClr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rPr>
                <a:t>FREELANCE PROFESSIONALS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FDBA968-FC9A-EB04-482A-CB0E1AB23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4015" y="6336720"/>
              <a:ext cx="4059193" cy="405919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8C2F9E-125A-C020-A42E-457137E9C511}"/>
              </a:ext>
            </a:extLst>
          </p:cNvPr>
          <p:cNvGrpSpPr/>
          <p:nvPr/>
        </p:nvGrpSpPr>
        <p:grpSpPr>
          <a:xfrm>
            <a:off x="-4456418" y="-6"/>
            <a:ext cx="6725264" cy="13716000"/>
            <a:chOff x="6116099" y="-3"/>
            <a:chExt cx="6725264" cy="137160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C47A2E7-A499-311E-EC9A-FC6C14FB7A66}"/>
                </a:ext>
              </a:extLst>
            </p:cNvPr>
            <p:cNvGrpSpPr/>
            <p:nvPr/>
          </p:nvGrpSpPr>
          <p:grpSpPr>
            <a:xfrm>
              <a:off x="6116099" y="-3"/>
              <a:ext cx="6725264" cy="13716000"/>
              <a:chOff x="6116099" y="-3"/>
              <a:chExt cx="6725264" cy="13716000"/>
            </a:xfrm>
            <a:effectLst>
              <a:outerShdw blurRad="50800" dist="50800" dir="5400000" sx="6000" sy="6000" algn="ctr" rotWithShape="0">
                <a:srgbClr val="000000">
                  <a:alpha val="43137"/>
                </a:srgb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27DEA0C-008B-629D-125B-56D177463D8F}"/>
                  </a:ext>
                </a:extLst>
              </p:cNvPr>
              <p:cNvGrpSpPr/>
              <p:nvPr/>
            </p:nvGrpSpPr>
            <p:grpSpPr>
              <a:xfrm>
                <a:off x="6116099" y="-3"/>
                <a:ext cx="6725264" cy="13716000"/>
                <a:chOff x="0" y="0"/>
                <a:chExt cx="8819534" cy="13716000"/>
              </a:xfrm>
              <a:solidFill>
                <a:schemeClr val="accent1">
                  <a:lumMod val="75000"/>
                </a:schemeClr>
              </a:solidFill>
              <a:effectLst>
                <a:outerShdw blurRad="6477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7071E60-50C7-355C-183B-6870940F68B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41110" cy="13716000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  <p:sp>
              <p:nvSpPr>
                <p:cNvPr id="18" name="Isosceles Triangle 17">
                  <a:extLst>
                    <a:ext uri="{FF2B5EF4-FFF2-40B4-BE49-F238E27FC236}">
                      <a16:creationId xmlns:a16="http://schemas.microsoft.com/office/drawing/2014/main" id="{DAC27994-93F2-D962-C704-82F15B29A3F4}"/>
                    </a:ext>
                  </a:extLst>
                </p:cNvPr>
                <p:cNvSpPr/>
                <p:nvPr/>
              </p:nvSpPr>
              <p:spPr>
                <a:xfrm rot="5400000">
                  <a:off x="7506928" y="1666568"/>
                  <a:ext cx="1946787" cy="678425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F88685-6F9D-B22E-0EBB-0F63C1B0D4D2}"/>
                  </a:ext>
                </a:extLst>
              </p:cNvPr>
              <p:cNvSpPr txBox="1"/>
              <p:nvPr/>
            </p:nvSpPr>
            <p:spPr>
              <a:xfrm>
                <a:off x="7186043" y="4018183"/>
                <a:ext cx="4369906" cy="1579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ra PROModern Medium" pitchFamily="2" charset="0"/>
                    <a:cs typeface="Arial" panose="020B0604020202020204" pitchFamily="34" charset="0"/>
                    <a:sym typeface="Graphik Light"/>
                  </a:rPr>
                  <a:t>PATENT SEARCH FIRMS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endParaRPr>
              </a:p>
            </p:txBody>
          </p:sp>
        </p:grpSp>
        <p:pic>
          <p:nvPicPr>
            <p:cNvPr id="9" name="Graphic 8" descr="Folder Search with solid fill">
              <a:extLst>
                <a:ext uri="{FF2B5EF4-FFF2-40B4-BE49-F238E27FC236}">
                  <a16:creationId xmlns:a16="http://schemas.microsoft.com/office/drawing/2014/main" id="{010C9AF5-ED9D-E943-BDAB-30DE7E3F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95904" y="6914761"/>
              <a:ext cx="3283837" cy="328383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ECD483-8E77-7A0F-E2BD-EBBF6E5D09D2}"/>
              </a:ext>
            </a:extLst>
          </p:cNvPr>
          <p:cNvSpPr txBox="1"/>
          <p:nvPr/>
        </p:nvSpPr>
        <p:spPr>
          <a:xfrm>
            <a:off x="8381147" y="4859444"/>
            <a:ext cx="111957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355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400" b="1" i="0" u="none" strike="noStrike" kern="0" cap="none" spc="0" normalizeH="0" baseline="0" noProof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>
                  <a:glow rad="101600">
                    <a:srgbClr val="9FAABA">
                      <a:satMod val="175000"/>
                      <a:alpha val="30000"/>
                    </a:srgbClr>
                  </a:glow>
                </a:effectLst>
                <a:uLnTx/>
                <a:uFillTx/>
                <a:latin typeface="Graphik Light"/>
                <a:sym typeface="Graphik Light"/>
              </a:rPr>
              <a:t>RELATED SOLUTIONS</a:t>
            </a:r>
            <a:endParaRPr kumimoji="0" lang="en-US" sz="14400" b="1" i="0" u="none" strike="noStrike" kern="0" cap="none" spc="0" normalizeH="0" baseline="0" noProof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>
                <a:glow rad="101600">
                  <a:srgbClr val="9FAABA">
                    <a:satMod val="175000"/>
                    <a:alpha val="30000"/>
                  </a:srgbClr>
                </a:glow>
              </a:effectLst>
              <a:uLnTx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D17325-36A5-2232-2B05-622EB2B3B86B}"/>
              </a:ext>
            </a:extLst>
          </p:cNvPr>
          <p:cNvGrpSpPr/>
          <p:nvPr/>
        </p:nvGrpSpPr>
        <p:grpSpPr>
          <a:xfrm>
            <a:off x="-5222218" y="-6"/>
            <a:ext cx="6725264" cy="13716000"/>
            <a:chOff x="0" y="-6"/>
            <a:chExt cx="6725264" cy="13716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05481C-634C-227F-D4EB-5D2B23153821}"/>
                </a:ext>
              </a:extLst>
            </p:cNvPr>
            <p:cNvGrpSpPr/>
            <p:nvPr/>
          </p:nvGrpSpPr>
          <p:grpSpPr>
            <a:xfrm>
              <a:off x="0" y="-6"/>
              <a:ext cx="6725264" cy="13716000"/>
              <a:chOff x="0" y="-6"/>
              <a:chExt cx="6725264" cy="13716000"/>
            </a:xfrm>
            <a:effectLst>
              <a:outerShdw blurRad="50800" dist="50800" dir="5400000" sx="6000" sy="6000" algn="ctr" rotWithShape="0">
                <a:srgbClr val="000000">
                  <a:alpha val="43137"/>
                </a:srgbClr>
              </a:outerShdw>
            </a:effectLst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69C6A49-8194-63CF-1A7A-39C53F94AF9A}"/>
                  </a:ext>
                </a:extLst>
              </p:cNvPr>
              <p:cNvGrpSpPr/>
              <p:nvPr/>
            </p:nvGrpSpPr>
            <p:grpSpPr>
              <a:xfrm>
                <a:off x="0" y="-6"/>
                <a:ext cx="6725264" cy="13716000"/>
                <a:chOff x="0" y="0"/>
                <a:chExt cx="8819534" cy="13716000"/>
              </a:xfrm>
              <a:effectLst>
                <a:outerShdw blurRad="6477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27FC93E-D3A9-1983-4B19-E29A4CFD525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41110" cy="13716000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74C631E0-3EFE-870C-A045-DD78FDF996D5}"/>
                    </a:ext>
                  </a:extLst>
                </p:cNvPr>
                <p:cNvSpPr/>
                <p:nvPr/>
              </p:nvSpPr>
              <p:spPr>
                <a:xfrm rot="5400000">
                  <a:off x="7506928" y="1666568"/>
                  <a:ext cx="1946787" cy="678425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708A7F-A94E-3948-FC20-7DF03A8D12A0}"/>
                  </a:ext>
                </a:extLst>
              </p:cNvPr>
              <p:cNvSpPr txBox="1"/>
              <p:nvPr/>
            </p:nvSpPr>
            <p:spPr>
              <a:xfrm>
                <a:off x="1162398" y="4018183"/>
                <a:ext cx="3638225" cy="1579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ra PROModern Medium" pitchFamily="2" charset="0"/>
                    <a:cs typeface="Arial" panose="020B0604020202020204" pitchFamily="34" charset="0"/>
                    <a:sym typeface="Graphik Light"/>
                  </a:rPr>
                  <a:t>ONLINE TOOLS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EFBE2D4-0CD0-8CDE-D53A-5B577A5A39F3}"/>
                  </a:ext>
                </a:extLst>
              </p:cNvPr>
              <p:cNvSpPr txBox="1"/>
              <p:nvPr/>
            </p:nvSpPr>
            <p:spPr>
              <a:xfrm>
                <a:off x="1652625" y="6739499"/>
                <a:ext cx="2655494" cy="7078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Cera PROModern Medium" pitchFamily="2" charset="0"/>
                    <a:cs typeface="Arial" panose="020B0604020202020204" pitchFamily="34" charset="0"/>
                  </a:rPr>
                  <a:t>LENS.ORG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0FB21EE-A0A1-3AA4-57EA-1098C2BE6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859" b="24519"/>
              <a:stretch/>
            </p:blipFill>
            <p:spPr>
              <a:xfrm>
                <a:off x="1287967" y="7724617"/>
                <a:ext cx="3383394" cy="1007790"/>
              </a:xfrm>
              <a:prstGeom prst="rect">
                <a:avLst/>
              </a:prstGeom>
              <a:effectLst>
                <a:softEdge rad="254000"/>
              </a:effectLst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6B9A7CD-B821-6CFE-7192-8BA713397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4715" y="9095334"/>
              <a:ext cx="1409897" cy="53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5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DDA69-62F3-FAEF-648A-BC6868FAD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17EC71A-004F-7AF0-D334-F823C6FD7E4D}"/>
              </a:ext>
            </a:extLst>
          </p:cNvPr>
          <p:cNvGrpSpPr/>
          <p:nvPr/>
        </p:nvGrpSpPr>
        <p:grpSpPr>
          <a:xfrm>
            <a:off x="18440134" y="-6"/>
            <a:ext cx="6725264" cy="13716000"/>
            <a:chOff x="18440134" y="-6"/>
            <a:chExt cx="6725264" cy="13716000"/>
          </a:xfrm>
          <a:effectLst>
            <a:outerShdw blurRad="50800" dist="50800" dir="5400000" sx="6000" sy="6000" algn="ctr" rotWithShape="0">
              <a:srgbClr val="000000">
                <a:alpha val="43137"/>
              </a:srgbClr>
            </a:outerShd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A98716-7454-C338-4535-878463E2E6EE}"/>
                </a:ext>
              </a:extLst>
            </p:cNvPr>
            <p:cNvGrpSpPr/>
            <p:nvPr/>
          </p:nvGrpSpPr>
          <p:grpSpPr>
            <a:xfrm>
              <a:off x="18440134" y="-6"/>
              <a:ext cx="6725264" cy="13716000"/>
              <a:chOff x="0" y="0"/>
              <a:chExt cx="8819534" cy="13716000"/>
            </a:xfrm>
            <a:solidFill>
              <a:schemeClr val="accent1">
                <a:lumMod val="60000"/>
                <a:lumOff val="40000"/>
              </a:schemeClr>
            </a:solidFill>
            <a:effectLst>
              <a:outerShdw blurRad="6477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CEF08C9-9A3F-6867-293F-7F7FEFE8C4B9}"/>
                  </a:ext>
                </a:extLst>
              </p:cNvPr>
              <p:cNvSpPr/>
              <p:nvPr/>
            </p:nvSpPr>
            <p:spPr>
              <a:xfrm>
                <a:off x="0" y="0"/>
                <a:ext cx="8141110" cy="13716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92705322-E64E-8C5D-2E37-916AB94A584B}"/>
                  </a:ext>
                </a:extLst>
              </p:cNvPr>
              <p:cNvSpPr/>
              <p:nvPr/>
            </p:nvSpPr>
            <p:spPr>
              <a:xfrm rot="5400000">
                <a:off x="7506928" y="1666568"/>
                <a:ext cx="1946787" cy="678425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AFECFC-24ED-1A2B-806A-653B2C519B87}"/>
                </a:ext>
              </a:extLst>
            </p:cNvPr>
            <p:cNvSpPr txBox="1"/>
            <p:nvPr/>
          </p:nvSpPr>
          <p:spPr>
            <a:xfrm>
              <a:off x="19394311" y="4018183"/>
              <a:ext cx="4047841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53585F">
                      <a:lumMod val="50000"/>
                    </a:srgbClr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rPr>
                <a:t>ATTORNEYS &amp; LAW FIRMS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8C43542-B09F-EF17-2B64-27F9BDF4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214" y="6529944"/>
              <a:ext cx="5167118" cy="366865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C48ACC-3795-4B94-15CC-93BCD994FBD3}"/>
              </a:ext>
            </a:extLst>
          </p:cNvPr>
          <p:cNvGrpSpPr/>
          <p:nvPr/>
        </p:nvGrpSpPr>
        <p:grpSpPr>
          <a:xfrm>
            <a:off x="12324036" y="-6"/>
            <a:ext cx="6725264" cy="13716000"/>
            <a:chOff x="12324036" y="-6"/>
            <a:chExt cx="6725264" cy="13716000"/>
          </a:xfrm>
          <a:effectLst>
            <a:outerShdw blurRad="50800" dist="50800" dir="5400000" sx="6000" sy="6000" algn="ctr" rotWithShape="0">
              <a:srgbClr val="000000">
                <a:alpha val="43137"/>
              </a:srgb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8F3D1E-D483-A021-8567-C9BD3975DE44}"/>
                </a:ext>
              </a:extLst>
            </p:cNvPr>
            <p:cNvGrpSpPr/>
            <p:nvPr/>
          </p:nvGrpSpPr>
          <p:grpSpPr>
            <a:xfrm>
              <a:off x="12324036" y="-6"/>
              <a:ext cx="6725264" cy="13716000"/>
              <a:chOff x="0" y="0"/>
              <a:chExt cx="8819534" cy="13716000"/>
            </a:xfrm>
            <a:solidFill>
              <a:schemeClr val="accent1">
                <a:lumMod val="60000"/>
                <a:lumOff val="40000"/>
              </a:schemeClr>
            </a:solidFill>
            <a:effectLst>
              <a:outerShdw blurRad="6477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698515-A900-E54F-9E12-3D482208003C}"/>
                  </a:ext>
                </a:extLst>
              </p:cNvPr>
              <p:cNvSpPr/>
              <p:nvPr/>
            </p:nvSpPr>
            <p:spPr>
              <a:xfrm>
                <a:off x="0" y="0"/>
                <a:ext cx="8141110" cy="13716000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D6FE65DE-E1A9-7F04-F358-706F2A7C9CEC}"/>
                  </a:ext>
                </a:extLst>
              </p:cNvPr>
              <p:cNvSpPr/>
              <p:nvPr/>
            </p:nvSpPr>
            <p:spPr>
              <a:xfrm rot="5400000">
                <a:off x="7506928" y="1666568"/>
                <a:ext cx="1946787" cy="678425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 Light"/>
                  <a:ea typeface="Graphik Light"/>
                  <a:cs typeface="Graphik Light"/>
                  <a:sym typeface="Graphik Light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2458B7-8DD3-0A54-B85E-2679AA8AA970}"/>
                </a:ext>
              </a:extLst>
            </p:cNvPr>
            <p:cNvSpPr txBox="1"/>
            <p:nvPr/>
          </p:nvSpPr>
          <p:spPr>
            <a:xfrm>
              <a:off x="12995065" y="4069484"/>
              <a:ext cx="486587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355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53585F">
                      <a:lumMod val="50000"/>
                    </a:srgbClr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rPr>
                <a:t>FREELANCE PROFESSIONALS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Cera PROModern Medium" pitchFamily="2" charset="0"/>
                <a:cs typeface="Arial" panose="020B0604020202020204" pitchFamily="34" charset="0"/>
                <a:sym typeface="Graphik Light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FDBA968-FC9A-EB04-482A-CB0E1AB23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4015" y="6336720"/>
              <a:ext cx="4059193" cy="405919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8C2F9E-125A-C020-A42E-457137E9C511}"/>
              </a:ext>
            </a:extLst>
          </p:cNvPr>
          <p:cNvGrpSpPr/>
          <p:nvPr/>
        </p:nvGrpSpPr>
        <p:grpSpPr>
          <a:xfrm>
            <a:off x="6116099" y="-3"/>
            <a:ext cx="6725264" cy="13716000"/>
            <a:chOff x="6116099" y="-3"/>
            <a:chExt cx="6725264" cy="137160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C47A2E7-A499-311E-EC9A-FC6C14FB7A66}"/>
                </a:ext>
              </a:extLst>
            </p:cNvPr>
            <p:cNvGrpSpPr/>
            <p:nvPr/>
          </p:nvGrpSpPr>
          <p:grpSpPr>
            <a:xfrm>
              <a:off x="6116099" y="-3"/>
              <a:ext cx="6725264" cy="13716000"/>
              <a:chOff x="6116099" y="-3"/>
              <a:chExt cx="6725264" cy="13716000"/>
            </a:xfrm>
            <a:effectLst>
              <a:outerShdw blurRad="50800" dist="50800" dir="5400000" sx="6000" sy="6000" algn="ctr" rotWithShape="0">
                <a:srgbClr val="000000">
                  <a:alpha val="43137"/>
                </a:srgb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27DEA0C-008B-629D-125B-56D177463D8F}"/>
                  </a:ext>
                </a:extLst>
              </p:cNvPr>
              <p:cNvGrpSpPr/>
              <p:nvPr/>
            </p:nvGrpSpPr>
            <p:grpSpPr>
              <a:xfrm>
                <a:off x="6116099" y="-3"/>
                <a:ext cx="6725264" cy="13716000"/>
                <a:chOff x="0" y="0"/>
                <a:chExt cx="8819534" cy="13716000"/>
              </a:xfrm>
              <a:solidFill>
                <a:schemeClr val="accent1">
                  <a:lumMod val="75000"/>
                </a:schemeClr>
              </a:solidFill>
              <a:effectLst>
                <a:outerShdw blurRad="6477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7071E60-50C7-355C-183B-6870940F68B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41110" cy="13716000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  <p:sp>
              <p:nvSpPr>
                <p:cNvPr id="18" name="Isosceles Triangle 17">
                  <a:extLst>
                    <a:ext uri="{FF2B5EF4-FFF2-40B4-BE49-F238E27FC236}">
                      <a16:creationId xmlns:a16="http://schemas.microsoft.com/office/drawing/2014/main" id="{DAC27994-93F2-D962-C704-82F15B29A3F4}"/>
                    </a:ext>
                  </a:extLst>
                </p:cNvPr>
                <p:cNvSpPr/>
                <p:nvPr/>
              </p:nvSpPr>
              <p:spPr>
                <a:xfrm rot="5400000">
                  <a:off x="7506928" y="1666568"/>
                  <a:ext cx="1946787" cy="678425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F88685-6F9D-B22E-0EBB-0F63C1B0D4D2}"/>
                  </a:ext>
                </a:extLst>
              </p:cNvPr>
              <p:cNvSpPr txBox="1"/>
              <p:nvPr/>
            </p:nvSpPr>
            <p:spPr>
              <a:xfrm>
                <a:off x="7186043" y="4018183"/>
                <a:ext cx="4369906" cy="1579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ra PROModern Medium" pitchFamily="2" charset="0"/>
                    <a:cs typeface="Arial" panose="020B0604020202020204" pitchFamily="34" charset="0"/>
                    <a:sym typeface="Graphik Light"/>
                  </a:rPr>
                  <a:t>PATENT SEARCH FIRMS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endParaRPr>
              </a:p>
            </p:txBody>
          </p:sp>
        </p:grpSp>
        <p:pic>
          <p:nvPicPr>
            <p:cNvPr id="9" name="Graphic 8" descr="Folder Search with solid fill">
              <a:extLst>
                <a:ext uri="{FF2B5EF4-FFF2-40B4-BE49-F238E27FC236}">
                  <a16:creationId xmlns:a16="http://schemas.microsoft.com/office/drawing/2014/main" id="{010C9AF5-ED9D-E943-BDAB-30DE7E3F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95904" y="6914761"/>
              <a:ext cx="3283837" cy="328383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ECD483-8E77-7A0F-E2BD-EBBF6E5D09D2}"/>
              </a:ext>
            </a:extLst>
          </p:cNvPr>
          <p:cNvSpPr txBox="1"/>
          <p:nvPr/>
        </p:nvSpPr>
        <p:spPr>
          <a:xfrm>
            <a:off x="24755479" y="4590710"/>
            <a:ext cx="111957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355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400" b="1" i="0" u="none" strike="noStrike" kern="0" cap="none" spc="0" normalizeH="0" baseline="0" noProof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>
                  <a:glow rad="101600">
                    <a:srgbClr val="9FAABA">
                      <a:satMod val="175000"/>
                      <a:alpha val="30000"/>
                    </a:srgbClr>
                  </a:glow>
                </a:effectLst>
                <a:uLnTx/>
                <a:uFillTx/>
                <a:latin typeface="Graphik Light"/>
                <a:sym typeface="Graphik Light"/>
              </a:rPr>
              <a:t>RELATED SOLUTIONS</a:t>
            </a:r>
            <a:endParaRPr kumimoji="0" lang="en-US" sz="14400" b="1" i="0" u="none" strike="noStrike" kern="0" cap="none" spc="0" normalizeH="0" baseline="0" noProof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>
                <a:glow rad="101600">
                  <a:srgbClr val="9FAABA">
                    <a:satMod val="175000"/>
                    <a:alpha val="30000"/>
                  </a:srgbClr>
                </a:glow>
              </a:effectLst>
              <a:uLnTx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D6E62E-A4FA-CB29-B209-63A641C93291}"/>
              </a:ext>
            </a:extLst>
          </p:cNvPr>
          <p:cNvGrpSpPr/>
          <p:nvPr/>
        </p:nvGrpSpPr>
        <p:grpSpPr>
          <a:xfrm>
            <a:off x="0" y="-6"/>
            <a:ext cx="6725264" cy="13716000"/>
            <a:chOff x="0" y="-6"/>
            <a:chExt cx="6725264" cy="13716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467E650-540B-539C-06DE-7C0E69503988}"/>
                </a:ext>
              </a:extLst>
            </p:cNvPr>
            <p:cNvGrpSpPr/>
            <p:nvPr/>
          </p:nvGrpSpPr>
          <p:grpSpPr>
            <a:xfrm>
              <a:off x="0" y="-6"/>
              <a:ext cx="6725264" cy="13716000"/>
              <a:chOff x="0" y="-6"/>
              <a:chExt cx="6725264" cy="13716000"/>
            </a:xfrm>
            <a:effectLst>
              <a:outerShdw blurRad="50800" dist="50800" dir="5400000" sx="6000" sy="6000" algn="ctr" rotWithShape="0">
                <a:srgbClr val="000000">
                  <a:alpha val="43137"/>
                </a:srgbClr>
              </a:outerShdw>
            </a:effectLst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3F9D2DA-9CC8-54A4-C237-F421A227E153}"/>
                  </a:ext>
                </a:extLst>
              </p:cNvPr>
              <p:cNvGrpSpPr/>
              <p:nvPr/>
            </p:nvGrpSpPr>
            <p:grpSpPr>
              <a:xfrm>
                <a:off x="0" y="-6"/>
                <a:ext cx="6725264" cy="13716000"/>
                <a:chOff x="0" y="0"/>
                <a:chExt cx="8819534" cy="13716000"/>
              </a:xfrm>
              <a:effectLst>
                <a:outerShdw blurRad="6477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36F495D-9B39-135C-C307-125B0994B65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41110" cy="13716000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FD374359-25EB-A61A-07B9-5B743DCF2B96}"/>
                    </a:ext>
                  </a:extLst>
                </p:cNvPr>
                <p:cNvSpPr/>
                <p:nvPr/>
              </p:nvSpPr>
              <p:spPr>
                <a:xfrm rot="5400000">
                  <a:off x="7506928" y="1666568"/>
                  <a:ext cx="1946787" cy="678425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raphik Light"/>
                    <a:ea typeface="Graphik Light"/>
                    <a:cs typeface="Graphik Light"/>
                    <a:sym typeface="Graphik Light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9CB6A1-9953-1D53-0861-449F489ECF1F}"/>
                  </a:ext>
                </a:extLst>
              </p:cNvPr>
              <p:cNvSpPr txBox="1"/>
              <p:nvPr/>
            </p:nvSpPr>
            <p:spPr>
              <a:xfrm>
                <a:off x="1162398" y="4018183"/>
                <a:ext cx="3638225" cy="1579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ra PROModern Medium" pitchFamily="2" charset="0"/>
                    <a:cs typeface="Arial" panose="020B0604020202020204" pitchFamily="34" charset="0"/>
                    <a:sym typeface="Graphik Light"/>
                  </a:rPr>
                  <a:t>ONLINE TOOLS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441B83-B862-3BEE-1FBC-DA3A2F9B0E8A}"/>
                  </a:ext>
                </a:extLst>
              </p:cNvPr>
              <p:cNvSpPr txBox="1"/>
              <p:nvPr/>
            </p:nvSpPr>
            <p:spPr>
              <a:xfrm>
                <a:off x="1652625" y="6739499"/>
                <a:ext cx="2655494" cy="7078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ctr" defTabSz="3556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Cera PROModern Medium" pitchFamily="2" charset="0"/>
                    <a:cs typeface="Arial" panose="020B0604020202020204" pitchFamily="34" charset="0"/>
                  </a:rPr>
                  <a:t>LENS.ORG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PROModern Medium" pitchFamily="2" charset="0"/>
                  <a:cs typeface="Arial" panose="020B0604020202020204" pitchFamily="34" charset="0"/>
                  <a:sym typeface="Graphik Light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64A8CFA-38F5-C6EF-956F-44C12BF37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859" b="24519"/>
              <a:stretch/>
            </p:blipFill>
            <p:spPr>
              <a:xfrm>
                <a:off x="1287967" y="7724617"/>
                <a:ext cx="3383394" cy="1007790"/>
              </a:xfrm>
              <a:prstGeom prst="rect">
                <a:avLst/>
              </a:prstGeom>
              <a:effectLst>
                <a:softEdge rad="254000"/>
              </a:effectLst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EB7D2C-75BB-10D2-5B3B-FAC409089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4715" y="9095334"/>
              <a:ext cx="1409897" cy="53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29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CEBDA-89D7-C391-B6D6-843DC0D34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An office worker Solving business problems Handdrawn  illustration in the doodle style A person takes part in business events All  elements are isolated on a white background">
            <a:extLst>
              <a:ext uri="{FF2B5EF4-FFF2-40B4-BE49-F238E27FC236}">
                <a16:creationId xmlns:a16="http://schemas.microsoft.com/office/drawing/2014/main" id="{ED16770C-E463-2D93-6ADF-78661C3A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0132"/>
            <a:ext cx="3335867" cy="33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FBFA64-5DCF-010B-0088-E6ED2AE44CD9}"/>
              </a:ext>
            </a:extLst>
          </p:cNvPr>
          <p:cNvCxnSpPr>
            <a:cxnSpLocks/>
          </p:cNvCxnSpPr>
          <p:nvPr/>
        </p:nvCxnSpPr>
        <p:spPr>
          <a:xfrm>
            <a:off x="8343900" y="4210050"/>
            <a:ext cx="0" cy="5189220"/>
          </a:xfrm>
          <a:prstGeom prst="line">
            <a:avLst/>
          </a:prstGeom>
          <a:noFill/>
          <a:ln w="57150" cap="flat">
            <a:solidFill>
              <a:schemeClr val="accent1">
                <a:satOff val="-9155"/>
                <a:lumOff val="-32673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AB858A-7336-93D1-516C-ADF1E3BF08E1}"/>
              </a:ext>
            </a:extLst>
          </p:cNvPr>
          <p:cNvSpPr txBox="1"/>
          <p:nvPr/>
        </p:nvSpPr>
        <p:spPr>
          <a:xfrm>
            <a:off x="2420522" y="4940143"/>
            <a:ext cx="4095521" cy="292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Search through a plethora of patents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512890-670D-8CE7-42BF-3F3EC24124BF}"/>
              </a:ext>
            </a:extLst>
          </p:cNvPr>
          <p:cNvSpPr txBox="1"/>
          <p:nvPr/>
        </p:nvSpPr>
        <p:spPr>
          <a:xfrm>
            <a:off x="10144239" y="4570811"/>
            <a:ext cx="4095521" cy="3659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Identify information in images and equations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62E24-4505-58E7-0A0F-25763AA5EFBB}"/>
              </a:ext>
            </a:extLst>
          </p:cNvPr>
          <p:cNvSpPr txBox="1"/>
          <p:nvPr/>
        </p:nvSpPr>
        <p:spPr>
          <a:xfrm>
            <a:off x="17867957" y="4940142"/>
            <a:ext cx="4095521" cy="292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rPr>
              <a:t>Identify 101, 102 and 103 rejection risks</a:t>
            </a:r>
            <a:endParaRPr kumimoji="0" lang="en-US" sz="13800" b="1" i="0" u="none" strike="noStrike" cap="none" spc="0" normalizeH="0" baseline="0" dirty="0">
              <a:ln>
                <a:noFill/>
              </a:ln>
              <a:solidFill>
                <a:srgbClr val="274394">
                  <a:alpha val="96000"/>
                </a:srgbClr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000148-7AFC-FFC8-9DA2-41167B2B5221}"/>
              </a:ext>
            </a:extLst>
          </p:cNvPr>
          <p:cNvCxnSpPr>
            <a:cxnSpLocks/>
          </p:cNvCxnSpPr>
          <p:nvPr/>
        </p:nvCxnSpPr>
        <p:spPr>
          <a:xfrm>
            <a:off x="16002000" y="4210050"/>
            <a:ext cx="0" cy="5189220"/>
          </a:xfrm>
          <a:prstGeom prst="line">
            <a:avLst/>
          </a:prstGeom>
          <a:noFill/>
          <a:ln w="57150" cap="flat">
            <a:solidFill>
              <a:schemeClr val="accent1">
                <a:satOff val="-9155"/>
                <a:lumOff val="-32673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6B98E61-5982-E870-47A8-24563B5DFBE7}"/>
              </a:ext>
            </a:extLst>
          </p:cNvPr>
          <p:cNvSpPr txBox="1"/>
          <p:nvPr/>
        </p:nvSpPr>
        <p:spPr>
          <a:xfrm>
            <a:off x="3136122" y="369236"/>
            <a:ext cx="20782378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KEY PROBLEMS INDENTIFIED BY TARGET USERS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0A3D88DB-C617-D430-CDB9-3AABCA5F1AB7}"/>
              </a:ext>
            </a:extLst>
          </p:cNvPr>
          <p:cNvSpPr txBox="1"/>
          <p:nvPr/>
        </p:nvSpPr>
        <p:spPr>
          <a:xfrm>
            <a:off x="8762998" y="14296766"/>
            <a:ext cx="6857999" cy="17209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u="none" strike="noStrike" cap="all" spc="400" normalizeH="0" dirty="0">
                <a:ln>
                  <a:noFill/>
                </a:ln>
                <a:gradFill flip="none" rotWithShape="1">
                  <a:gsLst>
                    <a:gs pos="34000">
                      <a:srgbClr val="C00C0E"/>
                    </a:gs>
                    <a:gs pos="84000">
                      <a:srgbClr val="274394"/>
                    </a:gs>
                  </a:gsLst>
                  <a:lin ang="16200000" scaled="1"/>
                  <a:tileRect/>
                </a:gradFill>
                <a:effectLst/>
                <a:uFillTx/>
                <a:latin typeface="Cera PROModern Medium" pitchFamily="2" charset="0"/>
                <a:sym typeface="Graphik Light"/>
              </a:rPr>
              <a:t>OUR SOLUTION </a:t>
            </a:r>
          </a:p>
        </p:txBody>
      </p:sp>
      <p:pic>
        <p:nvPicPr>
          <p:cNvPr id="1042" name="Picture 1041" descr="Business Solution Icon Vector Art, Icons, and Graphics for Free Download">
            <a:extLst>
              <a:ext uri="{FF2B5EF4-FFF2-40B4-BE49-F238E27FC236}">
                <a16:creationId xmlns:a16="http://schemas.microsoft.com/office/drawing/2014/main" id="{15B453D1-86D0-84D1-300E-F8EC2AF8A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5"/>
          <a:stretch/>
        </p:blipFill>
        <p:spPr bwMode="auto">
          <a:xfrm>
            <a:off x="0" y="25002866"/>
            <a:ext cx="293127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TextBox 1042">
            <a:extLst>
              <a:ext uri="{FF2B5EF4-FFF2-40B4-BE49-F238E27FC236}">
                <a16:creationId xmlns:a16="http://schemas.microsoft.com/office/drawing/2014/main" id="{F6627EFC-EE91-2F69-250C-35500AFC7398}"/>
              </a:ext>
            </a:extLst>
          </p:cNvPr>
          <p:cNvSpPr txBox="1"/>
          <p:nvPr/>
        </p:nvSpPr>
        <p:spPr>
          <a:xfrm>
            <a:off x="6839893" y="17176753"/>
            <a:ext cx="1131910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274394">
                    <a:alpha val="96000"/>
                  </a:srgbClr>
                </a:solidFill>
                <a:effectLst/>
              </a:rPr>
              <a:t>The SYNAPSE PATENTS ChatBOT (MVP)</a:t>
            </a: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2718EAAE-808B-2B94-C06B-AEBCD32677E3}"/>
              </a:ext>
            </a:extLst>
          </p:cNvPr>
          <p:cNvGrpSpPr/>
          <p:nvPr/>
        </p:nvGrpSpPr>
        <p:grpSpPr>
          <a:xfrm>
            <a:off x="1176867" y="18787269"/>
            <a:ext cx="21801667" cy="5189220"/>
            <a:chOff x="1176867" y="4490503"/>
            <a:chExt cx="21801667" cy="5189220"/>
          </a:xfrm>
        </p:grpSpPr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4D85C3FF-8BB8-1C4C-B72E-8C7B908F7D6B}"/>
                </a:ext>
              </a:extLst>
            </p:cNvPr>
            <p:cNvCxnSpPr>
              <a:cxnSpLocks/>
            </p:cNvCxnSpPr>
            <p:nvPr/>
          </p:nvCxnSpPr>
          <p:spPr>
            <a:xfrm>
              <a:off x="8343900" y="4490503"/>
              <a:ext cx="0" cy="5189220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6E432AC7-1580-D2CD-8B07-F15365AFCC0E}"/>
                </a:ext>
              </a:extLst>
            </p:cNvPr>
            <p:cNvSpPr txBox="1"/>
            <p:nvPr/>
          </p:nvSpPr>
          <p:spPr>
            <a:xfrm>
              <a:off x="17802340" y="5814322"/>
              <a:ext cx="416113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spc="0" normalizeH="0" baseline="0" dirty="0">
                  <a:solidFill>
                    <a:srgbClr val="C00C0E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patentability</a:t>
              </a:r>
              <a:r>
                <a:rPr kumimoji="0" lang="en-US" sz="4800" b="1" i="0" u="none" strike="noStrike" cap="none" spc="0" normalizeH="0" baseline="0" dirty="0">
                  <a:solidFill>
                    <a:srgbClr val="274394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 SEARCH</a:t>
              </a:r>
              <a:endParaRPr kumimoji="0" lang="en-US" sz="13800" b="1" i="0" u="none" strike="noStrike" cap="none" spc="0" normalizeH="0" baseline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FBB4FA2D-D7E5-5633-235E-589D9EC82950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0" y="4490503"/>
              <a:ext cx="0" cy="5189220"/>
            </a:xfrm>
            <a:prstGeom prst="line">
              <a:avLst/>
            </a:prstGeom>
            <a:noFill/>
            <a:ln w="57150" cap="flat">
              <a:solidFill>
                <a:schemeClr val="accent1">
                  <a:satOff val="-9155"/>
                  <a:lumOff val="-32673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13A06E3F-8471-39D1-8EF3-F506241CE2FA}"/>
                </a:ext>
              </a:extLst>
            </p:cNvPr>
            <p:cNvSpPr txBox="1"/>
            <p:nvPr/>
          </p:nvSpPr>
          <p:spPr>
            <a:xfrm>
              <a:off x="10092382" y="5814322"/>
              <a:ext cx="416113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spc="0" normalizeH="0" baseline="0" dirty="0">
                  <a:solidFill>
                    <a:srgbClr val="C00C0E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focused</a:t>
              </a:r>
              <a:r>
                <a:rPr kumimoji="0" lang="en-US" sz="4800" b="1" i="0" u="none" strike="noStrike" cap="none" spc="0" normalizeH="0" baseline="0" dirty="0">
                  <a:solidFill>
                    <a:srgbClr val="274394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 SEARCH</a:t>
              </a:r>
              <a:endParaRPr kumimoji="0" lang="en-US" sz="13800" b="1" i="0" u="none" strike="noStrike" cap="none" spc="0" normalizeH="0" baseline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D28BDB70-7C46-B13A-3292-7A7C41257ACA}"/>
                </a:ext>
              </a:extLst>
            </p:cNvPr>
            <p:cNvSpPr txBox="1"/>
            <p:nvPr/>
          </p:nvSpPr>
          <p:spPr>
            <a:xfrm>
              <a:off x="2434281" y="5814322"/>
              <a:ext cx="4161138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35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spc="0" normalizeH="0" baseline="0" dirty="0">
                  <a:solidFill>
                    <a:srgbClr val="C00C0E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historical</a:t>
              </a:r>
              <a:r>
                <a:rPr kumimoji="0" lang="en-US" sz="4800" b="1" i="0" u="none" strike="noStrike" cap="none" spc="0" normalizeH="0" baseline="0" dirty="0">
                  <a:solidFill>
                    <a:srgbClr val="274394">
                      <a:alpha val="96000"/>
                    </a:srgbClr>
                  </a:solidFill>
                  <a:effectLst/>
                  <a:uFillTx/>
                  <a:latin typeface="Graphik Light"/>
                  <a:ea typeface="Graphik Light"/>
                  <a:cs typeface="Graphik Light"/>
                  <a:sym typeface="Graphik Light"/>
                </a:rPr>
                <a:t> SEARCH</a:t>
              </a:r>
              <a:endParaRPr kumimoji="0" lang="en-US" sz="13800" b="1" i="0" u="none" strike="noStrike" cap="none" spc="0" normalizeH="0" baseline="0" dirty="0">
                <a:ln>
                  <a:noFill/>
                </a:ln>
                <a:solidFill>
                  <a:srgbClr val="274394">
                    <a:alpha val="96000"/>
                  </a:srgbClr>
                </a:solidFill>
                <a:effectLst/>
                <a:uFillTx/>
                <a:latin typeface="Graphik Light"/>
                <a:ea typeface="Graphik Light"/>
                <a:cs typeface="Graphik Light"/>
                <a:sym typeface="Graphik Light"/>
              </a:endParaRP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BEE2731E-9ABE-316E-2C54-DA9D31C68B59}"/>
                </a:ext>
              </a:extLst>
            </p:cNvPr>
            <p:cNvSpPr txBox="1"/>
            <p:nvPr/>
          </p:nvSpPr>
          <p:spPr>
            <a:xfrm>
              <a:off x="1176867" y="7394242"/>
              <a:ext cx="6534149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/>
                <a:t>Tabulated list of matching patents</a:t>
              </a: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E83B1C66-14A8-2EB8-40A6-3AAB1DA04E64}"/>
                </a:ext>
              </a:extLst>
            </p:cNvPr>
            <p:cNvSpPr txBox="1"/>
            <p:nvPr/>
          </p:nvSpPr>
          <p:spPr>
            <a:xfrm>
              <a:off x="9096374" y="7435002"/>
              <a:ext cx="6191250" cy="1200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3600" dirty="0"/>
                <a:t>Up to 250 words summarization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u="none" strike="noStrike" cap="none" dirty="0">
                  <a:solidFill>
                    <a:srgbClr val="000000"/>
                  </a:solidFill>
                </a:rPr>
                <a:t> </a:t>
              </a:r>
              <a:endParaRPr lang="en-US" sz="3600" dirty="0"/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EBFD8DAC-F0A3-58E8-548F-BB73F04E7A6D}"/>
                </a:ext>
              </a:extLst>
            </p:cNvPr>
            <p:cNvSpPr txBox="1"/>
            <p:nvPr/>
          </p:nvSpPr>
          <p:spPr>
            <a:xfrm>
              <a:off x="16787284" y="7388835"/>
              <a:ext cx="6191250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/>
                <a:t>Rejection risk identification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3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5561</TotalTime>
  <Words>977</Words>
  <Application>Microsoft Office PowerPoint</Application>
  <PresentationFormat>Custom</PresentationFormat>
  <Paragraphs>172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 Narrow</vt:lpstr>
      <vt:lpstr>Aptos SemiBold</vt:lpstr>
      <vt:lpstr>Arial</vt:lpstr>
      <vt:lpstr>Cera PROModern Medium</vt:lpstr>
      <vt:lpstr>Graphik</vt:lpstr>
      <vt:lpstr>Graphik Light</vt:lpstr>
      <vt:lpstr>Helvetica Neue</vt:lpstr>
      <vt:lpstr>Produkt Extralight</vt:lpstr>
      <vt:lpstr>Produkt Light</vt:lpstr>
      <vt:lpstr>Slack-Lato</vt:lpstr>
      <vt:lpstr>38_MinimalistLight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Sivakumar Thiyagarajan</dc:creator>
  <cp:lastModifiedBy>Sivakumar Thiyagarajan</cp:lastModifiedBy>
  <cp:revision>120</cp:revision>
  <dcterms:modified xsi:type="dcterms:W3CDTF">2024-12-13T03:06:56Z</dcterms:modified>
</cp:coreProperties>
</file>