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0" roundtripDataSignature="AMtx7mjy6VaPKdU7oHH2z8tY7UdZnMqG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789CD9-A01D-4FB1-B5B9-24599FD6FB07}">
  <a:tblStyle styleId="{38789CD9-A01D-4FB1-B5B9-24599FD6FB0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PTSansNarrow-bold.fntdata"/><Relationship Id="rId12" Type="http://schemas.openxmlformats.org/officeDocument/2006/relationships/slide" Target="slides/slide6.xml"/><Relationship Id="rId34" Type="http://schemas.openxmlformats.org/officeDocument/2006/relationships/font" Target="fonts/PTSansNarrow-regular.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0c13b118c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0c13b118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10c13b118c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10c13b118c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0c13b118c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0c13b118c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0891df02d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10891df02d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Context Precision: It shows how much of the </a:t>
            </a:r>
            <a:r>
              <a:rPr lang="en"/>
              <a:t>retrieved</a:t>
            </a:r>
            <a:r>
              <a:rPr lang="en"/>
              <a:t> context is relevant to the user query.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Context Recall: It shows how much of relevant context from the vector store is retrieved.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Faithfulness: It shows the extent to which the generated answer accurately reflects the information present in the retrieved context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Answer Relevancy: It measures how well the generated answer addresses the user’s original query.</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10c13b118c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10c13b118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provide valuable resources and insights that can empower businesses, researchers, and inventors to innovate more effectively and efficiently, ultimately contributing to progress in various fields.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provide valuable resources and insights that can empower businesses, researchers, and inventors to innovate more effectively and efficiently, ultimately contributing to progress in various fields.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10891df0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10891df0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10891df02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10891df02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10891df02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10891df02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The growing complexity and sheer volume of patent documents present a substantial challenge for users seeking to extract relevant information efficiently. Patent texts are often lengthy, filled with technical and legal jargons, and organized in dense formats, making it difficult for both experts and non-experts to quickly understand its key aspects. Traditional methods of information retrieval, including manual searches and keyword-based queries, are labour-intensive and inefficient, leading to significant time and cost expenditures. </a:t>
            </a:r>
            <a:endParaRPr sz="105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en" sz="1050">
                <a:solidFill>
                  <a:schemeClr val="dk1"/>
                </a:solidFill>
                <a:highlight>
                  <a:srgbClr val="FFFFFF"/>
                </a:highlight>
              </a:rPr>
              <a:t>Additionally, the financial risks associated with patent-related issues are considerable. Developing new technologies or products without the awareness of existing patents can lead to costly legal disputes and infringement lawsuits, which may result in substantial legal fees, fines, and potential damages. Companies may also incur significant development costs if their innovations overlap with patented technologies, leading to wasted R&amp;D investments and missed market opportunities.</a:t>
            </a:r>
            <a:endParaRPr sz="1050">
              <a:solidFill>
                <a:schemeClr val="dk1"/>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0891df02d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10891df02d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18"/>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18"/>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18"/>
          <p:cNvGrpSpPr/>
          <p:nvPr/>
        </p:nvGrpSpPr>
        <p:grpSpPr>
          <a:xfrm>
            <a:off x="1004144" y="1022025"/>
            <a:ext cx="7136668" cy="152400"/>
            <a:chOff x="1346429" y="1011300"/>
            <a:chExt cx="6452100" cy="152400"/>
          </a:xfrm>
        </p:grpSpPr>
        <p:cxnSp>
          <p:nvCxnSpPr>
            <p:cNvPr id="13" name="Google Shape;13;p18"/>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18"/>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18"/>
          <p:cNvGrpSpPr/>
          <p:nvPr/>
        </p:nvGrpSpPr>
        <p:grpSpPr>
          <a:xfrm>
            <a:off x="1004151" y="3969100"/>
            <a:ext cx="7136668" cy="152400"/>
            <a:chOff x="1346435" y="3969088"/>
            <a:chExt cx="6452100" cy="152400"/>
          </a:xfrm>
        </p:grpSpPr>
        <p:cxnSp>
          <p:nvCxnSpPr>
            <p:cNvPr id="16" name="Google Shape;16;p18"/>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18"/>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18"/>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18"/>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8" name="Shape 58"/>
        <p:cNvGrpSpPr/>
        <p:nvPr/>
      </p:nvGrpSpPr>
      <p:grpSpPr>
        <a:xfrm>
          <a:off x="0" y="0"/>
          <a:ext cx="0" cy="0"/>
          <a:chOff x="0" y="0"/>
          <a:chExt cx="0" cy="0"/>
        </a:xfrm>
      </p:grpSpPr>
      <p:sp>
        <p:nvSpPr>
          <p:cNvPr id="59" name="Google Shape;59;p27"/>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60" name="Google Shape;6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sp>
        <p:nvSpPr>
          <p:cNvPr id="62" name="Google Shape;62;p28"/>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8"/>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64" name="Google Shape;64;p28"/>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65" name="Google Shape;65;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9"/>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9"/>
          <p:cNvSpPr txBox="1"/>
          <p:nvPr>
            <p:ph type="title"/>
          </p:nvPr>
        </p:nvSpPr>
        <p:spPr>
          <a:xfrm>
            <a:off x="232075" y="52250"/>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00000"/>
              </a:buClr>
              <a:buSzPts val="1800"/>
              <a:buFont typeface="Arial"/>
              <a:buNone/>
              <a:defRPr sz="1800">
                <a:solidFill>
                  <a:srgbClr val="000000"/>
                </a:solidFill>
                <a:latin typeface="Arial"/>
                <a:ea typeface="Arial"/>
                <a:cs typeface="Arial"/>
                <a:sym typeface="Aria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19"/>
          <p:cNvSpPr txBox="1"/>
          <p:nvPr>
            <p:ph idx="1" type="body"/>
          </p:nvPr>
        </p:nvSpPr>
        <p:spPr>
          <a:xfrm>
            <a:off x="311700" y="759650"/>
            <a:ext cx="8520600" cy="3302700"/>
          </a:xfrm>
          <a:prstGeom prst="rect">
            <a:avLst/>
          </a:prstGeom>
          <a:noFill/>
          <a:ln>
            <a:noFill/>
          </a:ln>
        </p:spPr>
        <p:txBody>
          <a:bodyPr anchorCtr="0" anchor="t" bIns="91425" lIns="91425" spcFirstLastPara="1" rIns="91425" wrap="square" tIns="91425">
            <a:normAutofit/>
          </a:bodyPr>
          <a:lstStyle>
            <a:lvl1pPr indent="-292100" lvl="0" marL="457200" algn="l">
              <a:lnSpc>
                <a:spcPct val="115000"/>
              </a:lnSpc>
              <a:spcBef>
                <a:spcPts val="0"/>
              </a:spcBef>
              <a:spcAft>
                <a:spcPts val="0"/>
              </a:spcAft>
              <a:buSzPts val="1000"/>
              <a:buFont typeface="Arial"/>
              <a:buChar char="●"/>
              <a:defRPr sz="1000">
                <a:latin typeface="Arial"/>
                <a:ea typeface="Arial"/>
                <a:cs typeface="Arial"/>
                <a:sym typeface="Arial"/>
              </a:defRPr>
            </a:lvl1pPr>
            <a:lvl2pPr indent="-292100" lvl="1" marL="914400" algn="l">
              <a:lnSpc>
                <a:spcPct val="115000"/>
              </a:lnSpc>
              <a:spcBef>
                <a:spcPts val="0"/>
              </a:spcBef>
              <a:spcAft>
                <a:spcPts val="0"/>
              </a:spcAft>
              <a:buSzPts val="1000"/>
              <a:buFont typeface="Arial"/>
              <a:buChar char="○"/>
              <a:defRPr sz="1000">
                <a:latin typeface="Arial"/>
                <a:ea typeface="Arial"/>
                <a:cs typeface="Arial"/>
                <a:sym typeface="Arial"/>
              </a:defRPr>
            </a:lvl2pPr>
            <a:lvl3pPr indent="-292100" lvl="2" marL="1371600" algn="l">
              <a:lnSpc>
                <a:spcPct val="115000"/>
              </a:lnSpc>
              <a:spcBef>
                <a:spcPts val="0"/>
              </a:spcBef>
              <a:spcAft>
                <a:spcPts val="0"/>
              </a:spcAft>
              <a:buSzPts val="1000"/>
              <a:buFont typeface="Arial"/>
              <a:buChar char="■"/>
              <a:defRPr sz="1000">
                <a:latin typeface="Arial"/>
                <a:ea typeface="Arial"/>
                <a:cs typeface="Arial"/>
                <a:sym typeface="Arial"/>
              </a:defRPr>
            </a:lvl3pPr>
            <a:lvl4pPr indent="-292100" lvl="3" marL="1828800" algn="l">
              <a:lnSpc>
                <a:spcPct val="115000"/>
              </a:lnSpc>
              <a:spcBef>
                <a:spcPts val="0"/>
              </a:spcBef>
              <a:spcAft>
                <a:spcPts val="0"/>
              </a:spcAft>
              <a:buSzPts val="1000"/>
              <a:buFont typeface="Arial"/>
              <a:buChar char="●"/>
              <a:defRPr sz="1000">
                <a:latin typeface="Arial"/>
                <a:ea typeface="Arial"/>
                <a:cs typeface="Arial"/>
                <a:sym typeface="Arial"/>
              </a:defRPr>
            </a:lvl4pPr>
            <a:lvl5pPr indent="-292100" lvl="4" marL="2286000" algn="l">
              <a:lnSpc>
                <a:spcPct val="115000"/>
              </a:lnSpc>
              <a:spcBef>
                <a:spcPts val="0"/>
              </a:spcBef>
              <a:spcAft>
                <a:spcPts val="0"/>
              </a:spcAft>
              <a:buSzPts val="1000"/>
              <a:buFont typeface="Arial"/>
              <a:buChar char="○"/>
              <a:defRPr sz="1000">
                <a:latin typeface="Arial"/>
                <a:ea typeface="Arial"/>
                <a:cs typeface="Arial"/>
                <a:sym typeface="Arial"/>
              </a:defRPr>
            </a:lvl5pPr>
            <a:lvl6pPr indent="-292100" lvl="5" marL="2743200" algn="l">
              <a:lnSpc>
                <a:spcPct val="115000"/>
              </a:lnSpc>
              <a:spcBef>
                <a:spcPts val="0"/>
              </a:spcBef>
              <a:spcAft>
                <a:spcPts val="0"/>
              </a:spcAft>
              <a:buSzPts val="1000"/>
              <a:buFont typeface="Arial"/>
              <a:buChar char="■"/>
              <a:defRPr sz="1000">
                <a:latin typeface="Arial"/>
                <a:ea typeface="Arial"/>
                <a:cs typeface="Arial"/>
                <a:sym typeface="Arial"/>
              </a:defRPr>
            </a:lvl6pPr>
            <a:lvl7pPr indent="-292100" lvl="6" marL="3200400" algn="l">
              <a:lnSpc>
                <a:spcPct val="115000"/>
              </a:lnSpc>
              <a:spcBef>
                <a:spcPts val="0"/>
              </a:spcBef>
              <a:spcAft>
                <a:spcPts val="0"/>
              </a:spcAft>
              <a:buSzPts val="1000"/>
              <a:buFont typeface="Arial"/>
              <a:buChar char="●"/>
              <a:defRPr sz="1000">
                <a:latin typeface="Arial"/>
                <a:ea typeface="Arial"/>
                <a:cs typeface="Arial"/>
                <a:sym typeface="Arial"/>
              </a:defRPr>
            </a:lvl7pPr>
            <a:lvl8pPr indent="-292100" lvl="7" marL="3657600" algn="l">
              <a:lnSpc>
                <a:spcPct val="115000"/>
              </a:lnSpc>
              <a:spcBef>
                <a:spcPts val="0"/>
              </a:spcBef>
              <a:spcAft>
                <a:spcPts val="0"/>
              </a:spcAft>
              <a:buSzPts val="1000"/>
              <a:buFont typeface="Arial"/>
              <a:buChar char="○"/>
              <a:defRPr sz="1000">
                <a:latin typeface="Arial"/>
                <a:ea typeface="Arial"/>
                <a:cs typeface="Arial"/>
                <a:sym typeface="Arial"/>
              </a:defRPr>
            </a:lvl8pPr>
            <a:lvl9pPr indent="-292100" lvl="8" marL="4114800" algn="l">
              <a:lnSpc>
                <a:spcPct val="115000"/>
              </a:lnSpc>
              <a:spcBef>
                <a:spcPts val="0"/>
              </a:spcBef>
              <a:spcAft>
                <a:spcPts val="0"/>
              </a:spcAft>
              <a:buSzPts val="1000"/>
              <a:buFont typeface="Arial"/>
              <a:buChar char="■"/>
              <a:defRPr sz="1000">
                <a:latin typeface="Arial"/>
                <a:ea typeface="Arial"/>
                <a:cs typeface="Arial"/>
                <a:sym typeface="Arial"/>
              </a:defRPr>
            </a:lvl9pPr>
          </a:lstStyle>
          <a:p/>
        </p:txBody>
      </p:sp>
      <p:sp>
        <p:nvSpPr>
          <p:cNvPr id="25" name="Google Shape;2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2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1pPr>
            <a:lvl2pPr indent="0" lvl="1"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2pPr>
            <a:lvl3pPr indent="0" lvl="2"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3pPr>
            <a:lvl4pPr indent="0" lvl="3"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4pPr>
            <a:lvl5pPr indent="0" lvl="4"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5pPr>
            <a:lvl6pPr indent="0" lvl="5"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6pPr>
            <a:lvl7pPr indent="0" lvl="6"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7pPr>
            <a:lvl8pPr indent="0" lvl="7"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8pPr>
            <a:lvl9pPr indent="0" lvl="8" marL="0" algn="r">
              <a:lnSpc>
                <a:spcPct val="100000"/>
              </a:lnSpc>
              <a:spcBef>
                <a:spcPts val="0"/>
              </a:spcBef>
              <a:spcAft>
                <a:spcPts val="0"/>
              </a:spcAft>
              <a:buSzPts val="1000"/>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1"/>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1"/>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35" name="Google Shape;3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6" name="Shape 36"/>
        <p:cNvGrpSpPr/>
        <p:nvPr/>
      </p:nvGrpSpPr>
      <p:grpSpPr>
        <a:xfrm>
          <a:off x="0" y="0"/>
          <a:ext cx="0" cy="0"/>
          <a:chOff x="0" y="0"/>
          <a:chExt cx="0" cy="0"/>
        </a:xfrm>
      </p:grpSpPr>
      <p:sp>
        <p:nvSpPr>
          <p:cNvPr id="37" name="Google Shape;37;p2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8" name="Google Shape;38;p22"/>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22"/>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2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sp>
        <p:nvSpPr>
          <p:cNvPr id="45" name="Google Shape;45;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6" name="Google Shape;46;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8" name="Shape 48"/>
        <p:cNvGrpSpPr/>
        <p:nvPr/>
      </p:nvGrpSpPr>
      <p:grpSpPr>
        <a:xfrm>
          <a:off x="0" y="0"/>
          <a:ext cx="0" cy="0"/>
          <a:chOff x="0" y="0"/>
          <a:chExt cx="0" cy="0"/>
        </a:xfrm>
      </p:grpSpPr>
      <p:sp>
        <p:nvSpPr>
          <p:cNvPr id="49" name="Google Shape;49;p25"/>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50" name="Google Shape;5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26"/>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 name="Google Shape;53;p2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4" name="Google Shape;54;p26"/>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5" name="Google Shape;55;p26"/>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6" name="Google Shape;56;p2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57" name="Google Shape;5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drive.google.com/file/d/1_M63zAkBoM1SUs21uj1QOphwBrGhiMwm/view"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console.cloud.google.com/bigquery?p=patents-public-data&amp;d=google_patents_research&amp;page=dataset&amp;project=arctic-analyzer-334411&amp;ws=!1m4!1m3!3m2!1spatents-public-data!2spatentsview" TargetMode="External"/><Relationship Id="rId4" Type="http://schemas.openxmlformats.org/officeDocument/2006/relationships/image" Target="../media/image17.pn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fortunebusinessinsights.com/patent-analytics-market-102774" TargetMode="External"/><Relationship Id="rId4" Type="http://schemas.openxmlformats.org/officeDocument/2006/relationships/image" Target="../media/image3.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2586050" y="1550163"/>
            <a:ext cx="4236900" cy="1022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SzPts val="5400"/>
              <a:buNone/>
            </a:pPr>
            <a:r>
              <a:rPr b="1" lang="en" sz="5300">
                <a:highlight>
                  <a:srgbClr val="FFFFFF"/>
                </a:highlight>
              </a:rPr>
              <a:t>SynapsePatents </a:t>
            </a:r>
            <a:endParaRPr sz="9500"/>
          </a:p>
        </p:txBody>
      </p:sp>
      <p:sp>
        <p:nvSpPr>
          <p:cNvPr id="71" name="Google Shape;71;p1"/>
          <p:cNvSpPr txBox="1"/>
          <p:nvPr>
            <p:ph idx="1" type="subTitle"/>
          </p:nvPr>
        </p:nvSpPr>
        <p:spPr>
          <a:xfrm>
            <a:off x="2137250" y="2935970"/>
            <a:ext cx="4870500" cy="426900"/>
          </a:xfrm>
          <a:prstGeom prst="rect">
            <a:avLst/>
          </a:prstGeom>
          <a:noFill/>
          <a:ln>
            <a:noFill/>
          </a:ln>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358"/>
              <a:buNone/>
            </a:pPr>
            <a:r>
              <a:rPr b="1" lang="en" sz="1712">
                <a:solidFill>
                  <a:schemeClr val="accent1"/>
                </a:solidFill>
                <a:highlight>
                  <a:srgbClr val="FFFFFF"/>
                </a:highlight>
                <a:latin typeface="PT Sans Narrow"/>
                <a:ea typeface="PT Sans Narrow"/>
                <a:cs typeface="PT Sans Narrow"/>
                <a:sym typeface="PT Sans Narrow"/>
              </a:rPr>
              <a:t>AI-Powered Multi-Modal RAG for Advanced Patent Analytics​</a:t>
            </a:r>
            <a:endParaRPr b="1" sz="3077">
              <a:solidFill>
                <a:schemeClr val="accent1"/>
              </a:solidFill>
              <a:latin typeface="PT Sans Narrow"/>
              <a:ea typeface="PT Sans Narrow"/>
              <a:cs typeface="PT Sans Narrow"/>
              <a:sym typeface="PT Sans Narrow"/>
            </a:endParaRPr>
          </a:p>
          <a:p>
            <a:pPr indent="0" lvl="0" marL="0" rtl="0" algn="ctr">
              <a:lnSpc>
                <a:spcPct val="80000"/>
              </a:lnSpc>
              <a:spcBef>
                <a:spcPts val="0"/>
              </a:spcBef>
              <a:spcAft>
                <a:spcPts val="0"/>
              </a:spcAft>
              <a:buSzPts val="358"/>
              <a:buNone/>
            </a:pPr>
            <a:r>
              <a:t/>
            </a:r>
            <a:endParaRPr sz="1679"/>
          </a:p>
        </p:txBody>
      </p:sp>
      <p:sp>
        <p:nvSpPr>
          <p:cNvPr id="72" name="Google Shape;72;p1"/>
          <p:cNvSpPr txBox="1"/>
          <p:nvPr/>
        </p:nvSpPr>
        <p:spPr>
          <a:xfrm>
            <a:off x="1077800" y="3559400"/>
            <a:ext cx="7143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rPr b="1" i="0" lang="en" sz="1400" u="none" cap="none" strike="noStrike">
                <a:solidFill>
                  <a:srgbClr val="000000"/>
                </a:solidFill>
                <a:highlight>
                  <a:srgbClr val="FFFFFF"/>
                </a:highlight>
                <a:latin typeface="Arial"/>
                <a:ea typeface="Arial"/>
                <a:cs typeface="Arial"/>
                <a:sym typeface="Arial"/>
              </a:rPr>
              <a:t>Team Members: Sivakumar Thiyagarajan, Aditya M, Varun Naidu, Meir T. Marmor</a:t>
            </a:r>
            <a:endParaRPr b="1" i="0" sz="16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3">
            <a:alphaModFix/>
          </a:blip>
          <a:srcRect b="63818" l="0" r="0" t="20031"/>
          <a:stretch/>
        </p:blipFill>
        <p:spPr>
          <a:xfrm>
            <a:off x="500" y="4332650"/>
            <a:ext cx="9144001" cy="810849"/>
          </a:xfrm>
          <a:prstGeom prst="rect">
            <a:avLst/>
          </a:prstGeom>
          <a:noFill/>
          <a:ln>
            <a:noFill/>
          </a:ln>
        </p:spPr>
      </p:pic>
      <p:pic>
        <p:nvPicPr>
          <p:cNvPr id="74" name="Google Shape;74;p1"/>
          <p:cNvPicPr preferRelativeResize="0"/>
          <p:nvPr/>
        </p:nvPicPr>
        <p:blipFill rotWithShape="1">
          <a:blip r:embed="rId3">
            <a:alphaModFix/>
          </a:blip>
          <a:srcRect b="48906" l="0" r="0" t="34944"/>
          <a:stretch/>
        </p:blipFill>
        <p:spPr>
          <a:xfrm>
            <a:off x="0" y="0"/>
            <a:ext cx="9144001" cy="810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10c13b118c_3_24"/>
          <p:cNvSpPr txBox="1"/>
          <p:nvPr>
            <p:ph type="title"/>
          </p:nvPr>
        </p:nvSpPr>
        <p:spPr>
          <a:xfrm>
            <a:off x="212400" y="1043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RAG Architecture</a:t>
            </a:r>
            <a:endParaRPr/>
          </a:p>
        </p:txBody>
      </p:sp>
      <p:sp>
        <p:nvSpPr>
          <p:cNvPr id="143" name="Google Shape;143;g310c13b118c_3_24"/>
          <p:cNvSpPr txBox="1"/>
          <p:nvPr>
            <p:ph idx="1" type="body"/>
          </p:nvPr>
        </p:nvSpPr>
        <p:spPr>
          <a:xfrm>
            <a:off x="311700" y="759650"/>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144" name="Google Shape;144;g310c13b118c_3_24"/>
          <p:cNvPicPr preferRelativeResize="0"/>
          <p:nvPr/>
        </p:nvPicPr>
        <p:blipFill>
          <a:blip r:embed="rId3">
            <a:alphaModFix/>
          </a:blip>
          <a:stretch>
            <a:fillRect/>
          </a:stretch>
        </p:blipFill>
        <p:spPr>
          <a:xfrm>
            <a:off x="411013" y="603075"/>
            <a:ext cx="8321975" cy="4379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10c13b118c_2_0"/>
          <p:cNvSpPr txBox="1"/>
          <p:nvPr>
            <p:ph type="title"/>
          </p:nvPr>
        </p:nvSpPr>
        <p:spPr>
          <a:xfrm>
            <a:off x="81350" y="110950"/>
            <a:ext cx="6435600" cy="707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0000"/>
              <a:buNone/>
            </a:pPr>
            <a:r>
              <a:rPr lang="en">
                <a:solidFill>
                  <a:srgbClr val="222222"/>
                </a:solidFill>
              </a:rPr>
              <a:t>Challenge #3: Building Vector store for the patent documents</a:t>
            </a:r>
            <a:endParaRPr sz="2000">
              <a:solidFill>
                <a:srgbClr val="000000"/>
              </a:solidFill>
            </a:endParaRPr>
          </a:p>
        </p:txBody>
      </p:sp>
      <p:sp>
        <p:nvSpPr>
          <p:cNvPr id="150" name="Google Shape;150;g310c13b118c_2_0"/>
          <p:cNvSpPr txBox="1"/>
          <p:nvPr>
            <p:ph idx="1" type="body"/>
          </p:nvPr>
        </p:nvSpPr>
        <p:spPr>
          <a:xfrm>
            <a:off x="210175" y="1335375"/>
            <a:ext cx="4147500" cy="3251400"/>
          </a:xfrm>
          <a:prstGeom prst="rect">
            <a:avLst/>
          </a:prstGeom>
          <a:noFill/>
          <a:ln>
            <a:noFill/>
          </a:ln>
        </p:spPr>
        <p:txBody>
          <a:bodyPr anchorCtr="0" anchor="t" bIns="91425" lIns="91425" spcFirstLastPara="1" rIns="91425" wrap="square" tIns="91425">
            <a:normAutofit/>
          </a:bodyPr>
          <a:lstStyle/>
          <a:p>
            <a:pPr indent="-342900" lvl="0" marL="457200" rtl="0" algn="l">
              <a:lnSpc>
                <a:spcPct val="105000"/>
              </a:lnSpc>
              <a:spcBef>
                <a:spcPts val="0"/>
              </a:spcBef>
              <a:spcAft>
                <a:spcPts val="0"/>
              </a:spcAft>
              <a:buSzPts val="1800"/>
              <a:buChar char="●"/>
            </a:pPr>
            <a:r>
              <a:rPr lang="en" sz="1500"/>
              <a:t>Qdrant Vector store</a:t>
            </a:r>
            <a:endParaRPr sz="1800"/>
          </a:p>
          <a:p>
            <a:pPr indent="-336550" lvl="0" marL="457200" rtl="0" algn="l">
              <a:lnSpc>
                <a:spcPct val="105000"/>
              </a:lnSpc>
              <a:spcBef>
                <a:spcPts val="0"/>
              </a:spcBef>
              <a:spcAft>
                <a:spcPts val="0"/>
              </a:spcAft>
              <a:buSzPts val="1700"/>
              <a:buChar char="●"/>
            </a:pPr>
            <a:r>
              <a:rPr lang="en" sz="1400"/>
              <a:t>Downloaded Computing related patents from 1st Jan, 2023 to 31st Dec, 2023 into 23 parquet files each ~350 MB</a:t>
            </a:r>
            <a:endParaRPr sz="1400"/>
          </a:p>
          <a:p>
            <a:pPr indent="-336550" lvl="0" marL="457200" rtl="0" algn="l">
              <a:lnSpc>
                <a:spcPct val="105000"/>
              </a:lnSpc>
              <a:spcBef>
                <a:spcPts val="0"/>
              </a:spcBef>
              <a:spcAft>
                <a:spcPts val="0"/>
              </a:spcAft>
              <a:buSzPts val="1700"/>
              <a:buChar char="●"/>
            </a:pPr>
            <a:r>
              <a:rPr lang="en" sz="1400"/>
              <a:t>Processing and vector store creation of abstract, description, claims_text took ~7 hrs</a:t>
            </a:r>
            <a:endParaRPr sz="1400"/>
          </a:p>
          <a:p>
            <a:pPr indent="-336550" lvl="0" marL="457200" rtl="0" algn="l">
              <a:lnSpc>
                <a:spcPct val="105000"/>
              </a:lnSpc>
              <a:spcBef>
                <a:spcPts val="0"/>
              </a:spcBef>
              <a:spcAft>
                <a:spcPts val="0"/>
              </a:spcAft>
              <a:buSzPts val="1700"/>
              <a:buChar char="●"/>
            </a:pPr>
            <a:r>
              <a:rPr lang="en" sz="1400"/>
              <a:t>Created vector store for individual parquet files but couldn’t merge them. Spent lot of time here investigating it.</a:t>
            </a:r>
            <a:endParaRPr sz="1400"/>
          </a:p>
          <a:p>
            <a:pPr indent="-336550" lvl="0" marL="457200" rtl="0" algn="l">
              <a:lnSpc>
                <a:spcPct val="105000"/>
              </a:lnSpc>
              <a:spcBef>
                <a:spcPts val="0"/>
              </a:spcBef>
              <a:spcAft>
                <a:spcPts val="0"/>
              </a:spcAft>
              <a:buSzPts val="1700"/>
              <a:buChar char="●"/>
            </a:pPr>
            <a:r>
              <a:rPr lang="en" sz="1400"/>
              <a:t>Drained lot of colab compute units &amp; AWS credits</a:t>
            </a:r>
            <a:endParaRPr sz="1400"/>
          </a:p>
        </p:txBody>
      </p:sp>
      <p:sp>
        <p:nvSpPr>
          <p:cNvPr id="151" name="Google Shape;151;g310c13b118c_2_0"/>
          <p:cNvSpPr txBox="1"/>
          <p:nvPr>
            <p:ph idx="1" type="body"/>
          </p:nvPr>
        </p:nvSpPr>
        <p:spPr>
          <a:xfrm>
            <a:off x="4678800" y="1601925"/>
            <a:ext cx="4465200" cy="2718300"/>
          </a:xfrm>
          <a:prstGeom prst="rect">
            <a:avLst/>
          </a:prstGeom>
          <a:solidFill>
            <a:srgbClr val="D9D9D9"/>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2000"/>
              <a:t>Decision:</a:t>
            </a:r>
            <a:endParaRPr b="1" sz="2000"/>
          </a:p>
          <a:p>
            <a:pPr indent="-317500" lvl="0" marL="457200" rtl="0" algn="l">
              <a:lnSpc>
                <a:spcPct val="105000"/>
              </a:lnSpc>
              <a:spcBef>
                <a:spcPts val="0"/>
              </a:spcBef>
              <a:spcAft>
                <a:spcPts val="0"/>
              </a:spcAft>
              <a:buSzPts val="1400"/>
              <a:buChar char="●"/>
            </a:pPr>
            <a:r>
              <a:rPr lang="en" sz="1400"/>
              <a:t>Summary text from each patents</a:t>
            </a:r>
            <a:endParaRPr sz="1400"/>
          </a:p>
          <a:p>
            <a:pPr indent="-317500" lvl="0" marL="457200" rtl="0" algn="l">
              <a:lnSpc>
                <a:spcPct val="105000"/>
              </a:lnSpc>
              <a:spcBef>
                <a:spcPts val="0"/>
              </a:spcBef>
              <a:spcAft>
                <a:spcPts val="0"/>
              </a:spcAft>
              <a:buSzPts val="1400"/>
              <a:buChar char="●"/>
            </a:pPr>
            <a:r>
              <a:rPr lang="en" sz="1400"/>
              <a:t>Abstract if Summary text not present</a:t>
            </a:r>
            <a:endParaRPr sz="1400"/>
          </a:p>
          <a:p>
            <a:pPr indent="-317500" lvl="0" marL="457200" rtl="0" algn="l">
              <a:lnSpc>
                <a:spcPct val="105000"/>
              </a:lnSpc>
              <a:spcBef>
                <a:spcPts val="0"/>
              </a:spcBef>
              <a:spcAft>
                <a:spcPts val="0"/>
              </a:spcAft>
              <a:buSzPts val="1400"/>
              <a:buChar char="●"/>
            </a:pPr>
            <a:r>
              <a:rPr lang="en" sz="1400"/>
              <a:t>Processed 23 </a:t>
            </a:r>
            <a:r>
              <a:rPr lang="en" sz="1400"/>
              <a:t>parquet</a:t>
            </a:r>
            <a:r>
              <a:rPr lang="en" sz="1400"/>
              <a:t> files. Each vector store ~45MB</a:t>
            </a:r>
            <a:endParaRPr sz="1400"/>
          </a:p>
          <a:p>
            <a:pPr indent="-317500" lvl="0" marL="457200" rtl="0" algn="l">
              <a:lnSpc>
                <a:spcPct val="105000"/>
              </a:lnSpc>
              <a:spcBef>
                <a:spcPts val="0"/>
              </a:spcBef>
              <a:spcAft>
                <a:spcPts val="0"/>
              </a:spcAft>
              <a:buSzPts val="1400"/>
              <a:buChar char="●"/>
            </a:pPr>
            <a:r>
              <a:rPr lang="en" sz="1400"/>
              <a:t>Qdrant stores the vectors as sqlite database.</a:t>
            </a:r>
            <a:endParaRPr sz="1400"/>
          </a:p>
          <a:p>
            <a:pPr indent="-317500" lvl="0" marL="457200" rtl="0" algn="l">
              <a:lnSpc>
                <a:spcPct val="105000"/>
              </a:lnSpc>
              <a:spcBef>
                <a:spcPts val="0"/>
              </a:spcBef>
              <a:spcAft>
                <a:spcPts val="0"/>
              </a:spcAft>
              <a:buSzPts val="1400"/>
              <a:buChar char="●"/>
            </a:pPr>
            <a:r>
              <a:rPr lang="en" sz="1400"/>
              <a:t>Found a hack to merge sqlite files instead of merging </a:t>
            </a:r>
            <a:r>
              <a:rPr lang="en" sz="1400"/>
              <a:t>quadrant collections which never finished.</a:t>
            </a:r>
            <a:endParaRPr sz="1400"/>
          </a:p>
        </p:txBody>
      </p:sp>
      <p:pic>
        <p:nvPicPr>
          <p:cNvPr id="152" name="Google Shape;152;g310c13b118c_2_0"/>
          <p:cNvPicPr preferRelativeResize="0"/>
          <p:nvPr/>
        </p:nvPicPr>
        <p:blipFill>
          <a:blip r:embed="rId3">
            <a:alphaModFix/>
          </a:blip>
          <a:stretch>
            <a:fillRect/>
          </a:stretch>
        </p:blipFill>
        <p:spPr>
          <a:xfrm>
            <a:off x="6805750" y="51138"/>
            <a:ext cx="2283048" cy="128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10c13b118c_3_8"/>
          <p:cNvSpPr txBox="1"/>
          <p:nvPr>
            <p:ph type="title"/>
          </p:nvPr>
        </p:nvSpPr>
        <p:spPr>
          <a:xfrm>
            <a:off x="311700" y="2709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Evaluation Data collection</a:t>
            </a:r>
            <a:endParaRPr/>
          </a:p>
        </p:txBody>
      </p:sp>
      <p:sp>
        <p:nvSpPr>
          <p:cNvPr id="158" name="Google Shape;158;g310c13b118c_3_8"/>
          <p:cNvSpPr txBox="1"/>
          <p:nvPr>
            <p:ph idx="1" type="body"/>
          </p:nvPr>
        </p:nvSpPr>
        <p:spPr>
          <a:xfrm>
            <a:off x="374175" y="1051175"/>
            <a:ext cx="4407600" cy="3302700"/>
          </a:xfrm>
          <a:prstGeom prst="rect">
            <a:avLst/>
          </a:prstGeom>
        </p:spPr>
        <p:txBody>
          <a:bodyPr anchorCtr="0" anchor="t" bIns="91425" lIns="91425" spcFirstLastPara="1" rIns="91425" wrap="square" tIns="91425">
            <a:normAutofit/>
          </a:bodyPr>
          <a:lstStyle/>
          <a:p>
            <a:pPr indent="0" lvl="0" marL="457200" rtl="0" algn="l">
              <a:lnSpc>
                <a:spcPct val="105000"/>
              </a:lnSpc>
              <a:spcBef>
                <a:spcPts val="0"/>
              </a:spcBef>
              <a:spcAft>
                <a:spcPts val="0"/>
              </a:spcAft>
              <a:buNone/>
            </a:pPr>
            <a:r>
              <a:t/>
            </a:r>
            <a:endParaRPr/>
          </a:p>
          <a:p>
            <a:pPr indent="-336550" lvl="0" marL="457200" rtl="0" algn="l">
              <a:lnSpc>
                <a:spcPct val="105000"/>
              </a:lnSpc>
              <a:spcBef>
                <a:spcPts val="0"/>
              </a:spcBef>
              <a:spcAft>
                <a:spcPts val="0"/>
              </a:spcAft>
              <a:buSzPts val="1700"/>
              <a:buChar char="●"/>
            </a:pPr>
            <a:r>
              <a:rPr lang="en" sz="1400"/>
              <a:t>Took Random 50 patents from the dataset</a:t>
            </a:r>
            <a:endParaRPr sz="1400"/>
          </a:p>
          <a:p>
            <a:pPr indent="-336550" lvl="0" marL="457200" rtl="0" algn="l">
              <a:lnSpc>
                <a:spcPct val="105000"/>
              </a:lnSpc>
              <a:spcBef>
                <a:spcPts val="0"/>
              </a:spcBef>
              <a:spcAft>
                <a:spcPts val="0"/>
              </a:spcAft>
              <a:buSzPts val="1700"/>
              <a:buChar char="●"/>
            </a:pPr>
            <a:r>
              <a:rPr lang="en" sz="1400"/>
              <a:t>Generated Keywords based on Abstract using ChatGPT</a:t>
            </a:r>
            <a:endParaRPr sz="1400"/>
          </a:p>
          <a:p>
            <a:pPr indent="-336550" lvl="0" marL="457200" rtl="0" algn="l">
              <a:lnSpc>
                <a:spcPct val="105000"/>
              </a:lnSpc>
              <a:spcBef>
                <a:spcPts val="0"/>
              </a:spcBef>
              <a:spcAft>
                <a:spcPts val="0"/>
              </a:spcAft>
              <a:buSzPts val="1700"/>
              <a:buChar char="●"/>
            </a:pPr>
            <a:r>
              <a:rPr lang="en" sz="1400"/>
              <a:t>Using the keywords</a:t>
            </a:r>
            <a:endParaRPr sz="1400"/>
          </a:p>
          <a:p>
            <a:pPr indent="-336550" lvl="1" marL="914400" rtl="0" algn="l">
              <a:lnSpc>
                <a:spcPct val="105000"/>
              </a:lnSpc>
              <a:spcBef>
                <a:spcPts val="0"/>
              </a:spcBef>
              <a:spcAft>
                <a:spcPts val="0"/>
              </a:spcAft>
              <a:buSzPts val="1700"/>
              <a:buChar char="○"/>
            </a:pPr>
            <a:r>
              <a:rPr lang="en" sz="1400"/>
              <a:t>LENS.ORG</a:t>
            </a:r>
            <a:endParaRPr sz="1400"/>
          </a:p>
          <a:p>
            <a:pPr indent="-336550" lvl="1" marL="914400" rtl="0" algn="l">
              <a:lnSpc>
                <a:spcPct val="105000"/>
              </a:lnSpc>
              <a:spcBef>
                <a:spcPts val="0"/>
              </a:spcBef>
              <a:spcAft>
                <a:spcPts val="0"/>
              </a:spcAft>
              <a:buSzPts val="1700"/>
              <a:buChar char="○"/>
            </a:pPr>
            <a:r>
              <a:rPr lang="en" sz="1400"/>
              <a:t>CPC: *G06*</a:t>
            </a:r>
            <a:endParaRPr sz="1400"/>
          </a:p>
          <a:p>
            <a:pPr indent="-336550" lvl="1" marL="914400" rtl="0" algn="l">
              <a:lnSpc>
                <a:spcPct val="105000"/>
              </a:lnSpc>
              <a:spcBef>
                <a:spcPts val="0"/>
              </a:spcBef>
              <a:spcAft>
                <a:spcPts val="0"/>
              </a:spcAft>
              <a:buSzPts val="1700"/>
              <a:buChar char="○"/>
            </a:pPr>
            <a:r>
              <a:rPr lang="en" sz="1400"/>
              <a:t>Patent Grant Date: 1st Jan - 31st Dec 202</a:t>
            </a:r>
            <a:r>
              <a:rPr lang="en" sz="1400"/>
              <a:t>3</a:t>
            </a:r>
            <a:endParaRPr sz="1400"/>
          </a:p>
          <a:p>
            <a:pPr indent="-336550" lvl="1" marL="914400" rtl="0" algn="l">
              <a:lnSpc>
                <a:spcPct val="105000"/>
              </a:lnSpc>
              <a:spcBef>
                <a:spcPts val="0"/>
              </a:spcBef>
              <a:spcAft>
                <a:spcPts val="0"/>
              </a:spcAft>
              <a:buSzPts val="1700"/>
              <a:buChar char="○"/>
            </a:pPr>
            <a:r>
              <a:rPr lang="en" sz="1400"/>
              <a:t>Downloaded list of relevant patents (Publication Number)</a:t>
            </a:r>
            <a:endParaRPr sz="1400"/>
          </a:p>
          <a:p>
            <a:pPr indent="0" lvl="0" marL="0" rtl="0" algn="l">
              <a:spcBef>
                <a:spcPts val="0"/>
              </a:spcBef>
              <a:spcAft>
                <a:spcPts val="0"/>
              </a:spcAft>
              <a:buNone/>
            </a:pPr>
            <a:r>
              <a:t/>
            </a:r>
            <a:endParaRPr/>
          </a:p>
        </p:txBody>
      </p:sp>
      <p:pic>
        <p:nvPicPr>
          <p:cNvPr id="159" name="Google Shape;159;g310c13b118c_3_8"/>
          <p:cNvPicPr preferRelativeResize="0"/>
          <p:nvPr/>
        </p:nvPicPr>
        <p:blipFill>
          <a:blip r:embed="rId3">
            <a:alphaModFix/>
          </a:blip>
          <a:stretch>
            <a:fillRect/>
          </a:stretch>
        </p:blipFill>
        <p:spPr>
          <a:xfrm>
            <a:off x="4930677" y="679725"/>
            <a:ext cx="4213325" cy="3557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10891df02d_0_164"/>
          <p:cNvSpPr txBox="1"/>
          <p:nvPr>
            <p:ph type="title"/>
          </p:nvPr>
        </p:nvSpPr>
        <p:spPr>
          <a:xfrm>
            <a:off x="311700" y="58425"/>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sz="2400">
                <a:solidFill>
                  <a:srgbClr val="222222"/>
                </a:solidFill>
              </a:rPr>
              <a:t>Model Evaluation</a:t>
            </a:r>
            <a:endParaRPr sz="2800">
              <a:solidFill>
                <a:srgbClr val="000000"/>
              </a:solidFill>
            </a:endParaRPr>
          </a:p>
        </p:txBody>
      </p:sp>
      <p:sp>
        <p:nvSpPr>
          <p:cNvPr id="165" name="Google Shape;165;g310891df02d_0_164"/>
          <p:cNvSpPr txBox="1"/>
          <p:nvPr>
            <p:ph idx="1" type="body"/>
          </p:nvPr>
        </p:nvSpPr>
        <p:spPr>
          <a:xfrm>
            <a:off x="311700" y="1002750"/>
            <a:ext cx="8520600" cy="33027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300"/>
              <a:t> </a:t>
            </a:r>
            <a:endParaRPr sz="1300"/>
          </a:p>
        </p:txBody>
      </p:sp>
      <p:pic>
        <p:nvPicPr>
          <p:cNvPr id="166" name="Google Shape;166;g310891df02d_0_164"/>
          <p:cNvPicPr preferRelativeResize="0"/>
          <p:nvPr/>
        </p:nvPicPr>
        <p:blipFill>
          <a:blip r:embed="rId3">
            <a:alphaModFix/>
          </a:blip>
          <a:stretch>
            <a:fillRect/>
          </a:stretch>
        </p:blipFill>
        <p:spPr>
          <a:xfrm>
            <a:off x="7345575" y="0"/>
            <a:ext cx="1798425" cy="1348826"/>
          </a:xfrm>
          <a:prstGeom prst="rect">
            <a:avLst/>
          </a:prstGeom>
          <a:noFill/>
          <a:ln>
            <a:noFill/>
          </a:ln>
        </p:spPr>
      </p:pic>
      <p:pic>
        <p:nvPicPr>
          <p:cNvPr id="167" name="Google Shape;167;g310891df02d_0_164"/>
          <p:cNvPicPr preferRelativeResize="0"/>
          <p:nvPr/>
        </p:nvPicPr>
        <p:blipFill>
          <a:blip r:embed="rId4">
            <a:alphaModFix/>
          </a:blip>
          <a:stretch>
            <a:fillRect/>
          </a:stretch>
        </p:blipFill>
        <p:spPr>
          <a:xfrm>
            <a:off x="1650351" y="927700"/>
            <a:ext cx="5739201" cy="3698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259700" y="3395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sz="1800">
                <a:solidFill>
                  <a:srgbClr val="222222"/>
                </a:solidFill>
                <a:latin typeface="Arial"/>
                <a:ea typeface="Arial"/>
                <a:cs typeface="Arial"/>
                <a:sym typeface="Arial"/>
              </a:rPr>
              <a:t>Tradeoffs and Feasi</a:t>
            </a:r>
            <a:r>
              <a:rPr lang="en">
                <a:solidFill>
                  <a:srgbClr val="222222"/>
                </a:solidFill>
                <a:latin typeface="Arial"/>
                <a:ea typeface="Arial"/>
                <a:cs typeface="Arial"/>
                <a:sym typeface="Arial"/>
              </a:rPr>
              <a:t>bility</a:t>
            </a:r>
            <a:endParaRPr sz="2000">
              <a:solidFill>
                <a:srgbClr val="000000"/>
              </a:solidFill>
            </a:endParaRPr>
          </a:p>
        </p:txBody>
      </p:sp>
      <p:sp>
        <p:nvSpPr>
          <p:cNvPr id="173" name="Google Shape;173;p11"/>
          <p:cNvSpPr txBox="1"/>
          <p:nvPr>
            <p:ph idx="1" type="body"/>
          </p:nvPr>
        </p:nvSpPr>
        <p:spPr>
          <a:xfrm>
            <a:off x="311700" y="1002750"/>
            <a:ext cx="8520600" cy="3302700"/>
          </a:xfrm>
          <a:prstGeom prst="rect">
            <a:avLst/>
          </a:prstGeom>
          <a:noFill/>
          <a:ln>
            <a:noFill/>
          </a:ln>
        </p:spPr>
        <p:txBody>
          <a:bodyPr anchorCtr="0" anchor="t" bIns="91425" lIns="91425" spcFirstLastPara="1" rIns="91425" wrap="square" tIns="91425">
            <a:normAutofit/>
          </a:bodyPr>
          <a:lstStyle/>
          <a:p>
            <a:pPr indent="0" lvl="0" marL="457200" rtl="0" algn="l">
              <a:lnSpc>
                <a:spcPct val="105000"/>
              </a:lnSpc>
              <a:spcBef>
                <a:spcPts val="0"/>
              </a:spcBef>
              <a:spcAft>
                <a:spcPts val="0"/>
              </a:spcAft>
              <a:buNone/>
            </a:pPr>
            <a:r>
              <a:rPr lang="en" sz="1300"/>
              <a:t> </a:t>
            </a:r>
            <a:endParaRPr sz="1300"/>
          </a:p>
        </p:txBody>
      </p:sp>
      <p:graphicFrame>
        <p:nvGraphicFramePr>
          <p:cNvPr id="174" name="Google Shape;174;p11"/>
          <p:cNvGraphicFramePr/>
          <p:nvPr/>
        </p:nvGraphicFramePr>
        <p:xfrm>
          <a:off x="556850" y="1046950"/>
          <a:ext cx="3000000" cy="3000000"/>
        </p:xfrm>
        <a:graphic>
          <a:graphicData uri="http://schemas.openxmlformats.org/drawingml/2006/table">
            <a:tbl>
              <a:tblPr>
                <a:noFill/>
                <a:tableStyleId>{38789CD9-A01D-4FB1-B5B9-24599FD6FB07}</a:tableStyleId>
              </a:tblPr>
              <a:tblGrid>
                <a:gridCol w="2090850"/>
                <a:gridCol w="1788950"/>
                <a:gridCol w="2528175"/>
                <a:gridCol w="1815475"/>
              </a:tblGrid>
              <a:tr h="381000">
                <a:tc>
                  <a:txBody>
                    <a:bodyPr/>
                    <a:lstStyle/>
                    <a:p>
                      <a:pPr indent="0" lvl="0" marL="0" rtl="0" algn="l">
                        <a:spcBef>
                          <a:spcPts val="0"/>
                        </a:spcBef>
                        <a:spcAft>
                          <a:spcPts val="0"/>
                        </a:spcAft>
                        <a:buNone/>
                      </a:pPr>
                      <a:r>
                        <a:rPr b="1" lang="en" sz="1200">
                          <a:solidFill>
                            <a:schemeClr val="lt1"/>
                          </a:solidFill>
                        </a:rPr>
                        <a:t>Question</a:t>
                      </a:r>
                      <a:endParaRPr b="1" sz="1200">
                        <a:solidFill>
                          <a:schemeClr val="lt1"/>
                        </a:solidFill>
                      </a:endParaRPr>
                    </a:p>
                  </a:txBody>
                  <a:tcPr marT="91425" marB="91425" marR="91425" marL="91425">
                    <a:solidFill>
                      <a:srgbClr val="1155CC"/>
                    </a:solidFill>
                  </a:tcPr>
                </a:tc>
                <a:tc>
                  <a:txBody>
                    <a:bodyPr/>
                    <a:lstStyle/>
                    <a:p>
                      <a:pPr indent="0" lvl="0" marL="0" rtl="0" algn="l">
                        <a:spcBef>
                          <a:spcPts val="0"/>
                        </a:spcBef>
                        <a:spcAft>
                          <a:spcPts val="0"/>
                        </a:spcAft>
                        <a:buNone/>
                      </a:pPr>
                      <a:r>
                        <a:rPr b="1" lang="en" sz="1200">
                          <a:solidFill>
                            <a:schemeClr val="lt1"/>
                          </a:solidFill>
                        </a:rPr>
                        <a:t>Mistral Response</a:t>
                      </a:r>
                      <a:endParaRPr b="1" sz="1200">
                        <a:solidFill>
                          <a:schemeClr val="lt1"/>
                        </a:solidFill>
                      </a:endParaRPr>
                    </a:p>
                  </a:txBody>
                  <a:tcPr marT="91425" marB="91425" marR="91425" marL="91425">
                    <a:solidFill>
                      <a:srgbClr val="1155CC"/>
                    </a:solidFill>
                  </a:tcPr>
                </a:tc>
                <a:tc>
                  <a:txBody>
                    <a:bodyPr/>
                    <a:lstStyle/>
                    <a:p>
                      <a:pPr indent="0" lvl="0" marL="0" rtl="0" algn="l">
                        <a:spcBef>
                          <a:spcPts val="0"/>
                        </a:spcBef>
                        <a:spcAft>
                          <a:spcPts val="0"/>
                        </a:spcAft>
                        <a:buNone/>
                      </a:pPr>
                      <a:r>
                        <a:rPr b="1" lang="en" sz="1200">
                          <a:solidFill>
                            <a:schemeClr val="lt1"/>
                          </a:solidFill>
                        </a:rPr>
                        <a:t>Llama Response</a:t>
                      </a:r>
                      <a:endParaRPr b="1" sz="1200">
                        <a:solidFill>
                          <a:schemeClr val="lt1"/>
                        </a:solidFill>
                      </a:endParaRPr>
                    </a:p>
                  </a:txBody>
                  <a:tcPr marT="91425" marB="91425" marR="91425" marL="91425">
                    <a:solidFill>
                      <a:srgbClr val="1155CC"/>
                    </a:solidFill>
                  </a:tcPr>
                </a:tc>
                <a:tc>
                  <a:txBody>
                    <a:bodyPr/>
                    <a:lstStyle/>
                    <a:p>
                      <a:pPr indent="0" lvl="0" marL="0" rtl="0" algn="l">
                        <a:spcBef>
                          <a:spcPts val="0"/>
                        </a:spcBef>
                        <a:spcAft>
                          <a:spcPts val="0"/>
                        </a:spcAft>
                        <a:buNone/>
                      </a:pPr>
                      <a:r>
                        <a:rPr b="1" lang="en" sz="1200">
                          <a:solidFill>
                            <a:schemeClr val="lt1"/>
                          </a:solidFill>
                        </a:rPr>
                        <a:t>Ground Truth</a:t>
                      </a:r>
                      <a:endParaRPr b="1" sz="1200">
                        <a:solidFill>
                          <a:schemeClr val="lt1"/>
                        </a:solidFill>
                      </a:endParaRPr>
                    </a:p>
                  </a:txBody>
                  <a:tcPr marT="91425" marB="91425" marR="91425" marL="91425">
                    <a:solidFill>
                      <a:srgbClr val="1155CC"/>
                    </a:solidFill>
                  </a:tcPr>
                </a:tc>
              </a:tr>
              <a:tr h="381000">
                <a:tc>
                  <a:txBody>
                    <a:bodyPr/>
                    <a:lstStyle/>
                    <a:p>
                      <a:pPr indent="0" lvl="0" marL="0" rtl="0" algn="l">
                        <a:spcBef>
                          <a:spcPts val="0"/>
                        </a:spcBef>
                        <a:spcAft>
                          <a:spcPts val="0"/>
                        </a:spcAft>
                        <a:buNone/>
                      </a:pPr>
                      <a:r>
                        <a:rPr lang="en" sz="1000"/>
                        <a:t>Display a list of patent numbers in Python list format without anything else that is most relevant to these keywords:Location-based interaction, user data, user computing device, alert signals, communication interface</a:t>
                      </a:r>
                      <a:endParaRPr sz="1000"/>
                    </a:p>
                  </a:txBody>
                  <a:tcPr marT="91425" marB="91425" marR="91425" marL="91425"/>
                </a:tc>
                <a:tc>
                  <a:txBody>
                    <a:bodyPr/>
                    <a:lstStyle/>
                    <a:p>
                      <a:pPr indent="0" lvl="0" marL="0" rtl="0" algn="l">
                        <a:spcBef>
                          <a:spcPts val="0"/>
                        </a:spcBef>
                        <a:spcAft>
                          <a:spcPts val="0"/>
                        </a:spcAft>
                        <a:buNone/>
                      </a:pPr>
                      <a:r>
                        <a:rPr lang="en" sz="1000">
                          <a:solidFill>
                            <a:srgbClr val="38761D"/>
                          </a:solidFill>
                        </a:rPr>
                        <a:t>['US-11804131-B2', 'US-11580235-B2', 'US-11707663-B1', 'US-11659221-B2', 'US-11620884-B2', 'US-11670260-B2']</a:t>
                      </a:r>
                      <a:endParaRPr sz="1000">
                        <a:solidFill>
                          <a:srgbClr val="38761D"/>
                        </a:solidFill>
                      </a:endParaRPr>
                    </a:p>
                  </a:txBody>
                  <a:tcPr marT="91425" marB="91425" marR="91425" marL="91425"/>
                </a:tc>
                <a:tc>
                  <a:txBody>
                    <a:bodyPr/>
                    <a:lstStyle/>
                    <a:p>
                      <a:pPr indent="0" lvl="0" marL="0" rtl="0" algn="l">
                        <a:spcBef>
                          <a:spcPts val="0"/>
                        </a:spcBef>
                        <a:spcAft>
                          <a:spcPts val="0"/>
                        </a:spcAft>
                        <a:buNone/>
                      </a:pPr>
                      <a:r>
                        <a:rPr lang="en" sz="1000">
                          <a:solidFill>
                            <a:srgbClr val="38761D"/>
                          </a:solidFill>
                        </a:rPr>
                        <a:t>['US-11657419-B2', 'US-11659221-B2'] </a:t>
                      </a:r>
                      <a:r>
                        <a:rPr lang="en" sz="1000"/>
                        <a:t>    	</a:t>
                      </a:r>
                      <a:endParaRPr sz="1000"/>
                    </a:p>
                    <a:p>
                      <a:pPr indent="0" lvl="0" marL="0" rtl="0" algn="l">
                        <a:spcBef>
                          <a:spcPts val="0"/>
                        </a:spcBef>
                        <a:spcAft>
                          <a:spcPts val="0"/>
                        </a:spcAft>
                        <a:buNone/>
                      </a:pPr>
                      <a:r>
                        <a:rPr lang="en" sz="1000">
                          <a:solidFill>
                            <a:srgbClr val="E06666"/>
                          </a:solidFill>
                        </a:rPr>
                        <a:t>['US-11607749-B2', 'US-11485301-B2', 'US-11379191-B2', 'US-10891951-B1', 'US-10904473-B2']      	</a:t>
                      </a:r>
                      <a:endParaRPr sz="1000">
                        <a:solidFill>
                          <a:srgbClr val="E06666"/>
                        </a:solidFill>
                      </a:endParaRPr>
                    </a:p>
                    <a:p>
                      <a:pPr indent="0" lvl="0" marL="0" rtl="0" algn="l">
                        <a:spcBef>
                          <a:spcPts val="0"/>
                        </a:spcBef>
                        <a:spcAft>
                          <a:spcPts val="0"/>
                        </a:spcAft>
                        <a:buNone/>
                      </a:pPr>
                      <a:r>
                        <a:rPr lang="en" sz="1000">
                          <a:solidFill>
                            <a:srgbClr val="E06666"/>
                          </a:solidFill>
                        </a:rPr>
                        <a:t>['US-11144987-B2', 'US-11031108-B2', 'US-10476445-CB1', 'US-10731394-B2', 'US-10573688-B2']</a:t>
                      </a:r>
                      <a:endParaRPr sz="1000">
                        <a:solidFill>
                          <a:srgbClr val="E06666"/>
                        </a:solidFill>
                      </a:endParaRPr>
                    </a:p>
                    <a:p>
                      <a:pPr indent="0" lvl="0" marL="0" rtl="0" algn="l">
                        <a:spcBef>
                          <a:spcPts val="0"/>
                        </a:spcBef>
                        <a:spcAft>
                          <a:spcPts val="0"/>
                        </a:spcAft>
                        <a:buNone/>
                      </a:pPr>
                      <a:r>
                        <a:rPr lang="en" sz="1000">
                          <a:solidFill>
                            <a:srgbClr val="E06666"/>
                          </a:solidFill>
                        </a:rPr>
                        <a:t>['US-11224713-B2', 'US-10364783-B1', 'US-10651417-B2', 'US-10083544-A', 'US-10174141-B2']</a:t>
                      </a:r>
                      <a:endParaRPr sz="1000">
                        <a:solidFill>
                          <a:srgbClr val="E06666"/>
                        </a:solidFill>
                      </a:endParaRPr>
                    </a:p>
                    <a:p>
                      <a:pPr indent="0" lvl="0" marL="0" rtl="0" algn="l">
                        <a:spcBef>
                          <a:spcPts val="0"/>
                        </a:spcBef>
                        <a:spcAft>
                          <a:spcPts val="0"/>
                        </a:spcAft>
                        <a:buNone/>
                      </a:pPr>
                      <a:r>
                        <a:rPr lang="en" sz="1000">
                          <a:solidFill>
                            <a:srgbClr val="E06666"/>
                          </a:solidFill>
                        </a:rPr>
                        <a:t>['US-11914355-B2', 'US-11840111-B2', 'US-11903029-B2', 'US-11868475-B2', 'US-12004593-B2']  </a:t>
                      </a:r>
                      <a:r>
                        <a:rPr lang="en" sz="1000"/>
                        <a:t>        </a:t>
                      </a:r>
                      <a:endParaRPr sz="1000"/>
                    </a:p>
                  </a:txBody>
                  <a:tcPr marT="91425" marB="91425" marR="91425" marL="91425"/>
                </a:tc>
                <a:tc>
                  <a:txBody>
                    <a:bodyPr/>
                    <a:lstStyle/>
                    <a:p>
                      <a:pPr indent="0" lvl="0" marL="0" rtl="0" algn="l">
                        <a:spcBef>
                          <a:spcPts val="0"/>
                        </a:spcBef>
                        <a:spcAft>
                          <a:spcPts val="0"/>
                        </a:spcAft>
                        <a:buNone/>
                      </a:pPr>
                      <a:r>
                        <a:rPr lang="en" sz="1000"/>
                        <a:t>['US-11657419-B2', 'US-11804131-B2', 'US-11755539-B2', 'US-11664295-B2', 'US-11818508-B2', 'US-11544757-B2', 'US-11707663-B1', 'US-11580235-B2', 'US-11670260-B2', 'US-11659221-B2']</a:t>
                      </a:r>
                      <a:endParaRPr sz="1000"/>
                    </a:p>
                  </a:txBody>
                  <a:tcPr marT="91425" marB="91425" marR="91425" marL="91425"/>
                </a:tc>
              </a:tr>
            </a:tbl>
          </a:graphicData>
        </a:graphic>
      </p:graphicFrame>
      <p:sp>
        <p:nvSpPr>
          <p:cNvPr id="175" name="Google Shape;175;p11"/>
          <p:cNvSpPr txBox="1"/>
          <p:nvPr/>
        </p:nvSpPr>
        <p:spPr>
          <a:xfrm>
            <a:off x="556925" y="3993450"/>
            <a:ext cx="8223300" cy="738900"/>
          </a:xfrm>
          <a:prstGeom prst="rect">
            <a:avLst/>
          </a:prstGeom>
          <a:solidFill>
            <a:srgbClr val="3C78D8"/>
          </a:solid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Mistral most of the times follows the prompt instructions</a:t>
            </a:r>
            <a:endParaRPr sz="1200">
              <a:solidFill>
                <a:schemeClr val="lt1"/>
              </a:solidFill>
              <a:latin typeface="Open Sans"/>
              <a:ea typeface="Open Sans"/>
              <a:cs typeface="Open Sans"/>
              <a:sym typeface="Open Sans"/>
            </a:endParaRPr>
          </a:p>
          <a:p>
            <a:pPr indent="-304800" lvl="0" marL="457200" rtl="0" algn="l">
              <a:spcBef>
                <a:spcPts val="0"/>
              </a:spcBef>
              <a:spcAft>
                <a:spcPts val="0"/>
              </a:spcAft>
              <a:buClr>
                <a:schemeClr val="lt1"/>
              </a:buClr>
              <a:buSzPts val="1200"/>
              <a:buFont typeface="Open Sans"/>
              <a:buChar char="-"/>
            </a:pPr>
            <a:r>
              <a:rPr lang="en" sz="1200">
                <a:solidFill>
                  <a:schemeClr val="lt1"/>
                </a:solidFill>
                <a:latin typeface="Open Sans"/>
                <a:ea typeface="Open Sans"/>
                <a:cs typeface="Open Sans"/>
                <a:sym typeface="Open Sans"/>
              </a:rPr>
              <a:t>But Llama consistently responds with information from its pre-trained memory, even when the prompt explicitly instructs it to avoid doing so.</a:t>
            </a:r>
            <a:endParaRPr sz="1200">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10c13b118c_4_1"/>
          <p:cNvSpPr txBox="1"/>
          <p:nvPr>
            <p:ph type="title"/>
          </p:nvPr>
        </p:nvSpPr>
        <p:spPr>
          <a:xfrm>
            <a:off x="4186200" y="2150250"/>
            <a:ext cx="771600" cy="42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0000"/>
              <a:buNone/>
            </a:pPr>
            <a:r>
              <a:rPr lang="en">
                <a:solidFill>
                  <a:srgbClr val="222222"/>
                </a:solidFill>
              </a:rPr>
              <a:t>Demo</a:t>
            </a:r>
            <a:endParaRPr sz="20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2"/>
          <p:cNvSpPr txBox="1"/>
          <p:nvPr>
            <p:ph idx="1" type="body"/>
          </p:nvPr>
        </p:nvSpPr>
        <p:spPr>
          <a:xfrm>
            <a:off x="67425" y="1066175"/>
            <a:ext cx="1832100" cy="6123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None/>
            </a:pPr>
            <a:r>
              <a:rPr lang="en" sz="1300"/>
              <a:t> </a:t>
            </a:r>
            <a:endParaRPr sz="1300"/>
          </a:p>
        </p:txBody>
      </p:sp>
      <p:pic>
        <p:nvPicPr>
          <p:cNvPr id="186" name="Google Shape;186;p12" title="SynapsePatents.mov">
            <a:hlinkClick r:id="rId3"/>
          </p:cNvPr>
          <p:cNvPicPr preferRelativeResize="0"/>
          <p:nvPr/>
        </p:nvPicPr>
        <p:blipFill>
          <a:blip r:embed="rId4">
            <a:alphaModFix/>
          </a:blip>
          <a:stretch>
            <a:fillRect/>
          </a:stretch>
        </p:blipFill>
        <p:spPr>
          <a:xfrm>
            <a:off x="0" y="0"/>
            <a:ext cx="9144000" cy="51435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1" y="0"/>
            <a:ext cx="9144000" cy="628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53225"/>
              <a:buNone/>
            </a:pPr>
            <a:r>
              <a:rPr lang="en" sz="1860">
                <a:solidFill>
                  <a:srgbClr val="222222"/>
                </a:solidFill>
                <a:latin typeface="Arial"/>
                <a:ea typeface="Arial"/>
                <a:cs typeface="Arial"/>
                <a:sym typeface="Arial"/>
              </a:rPr>
              <a:t>Remaining Key Areas to Tackle and Project Management</a:t>
            </a:r>
            <a:r>
              <a:rPr lang="en" sz="2940"/>
              <a:t> </a:t>
            </a:r>
            <a:endParaRPr sz="2580"/>
          </a:p>
        </p:txBody>
      </p:sp>
      <p:pic>
        <p:nvPicPr>
          <p:cNvPr id="192" name="Google Shape;192;p14"/>
          <p:cNvPicPr preferRelativeResize="0"/>
          <p:nvPr/>
        </p:nvPicPr>
        <p:blipFill>
          <a:blip r:embed="rId3">
            <a:alphaModFix/>
          </a:blip>
          <a:stretch>
            <a:fillRect/>
          </a:stretch>
        </p:blipFill>
        <p:spPr>
          <a:xfrm>
            <a:off x="152400" y="628800"/>
            <a:ext cx="8839202" cy="41770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type="title"/>
          </p:nvPr>
        </p:nvSpPr>
        <p:spPr>
          <a:xfrm>
            <a:off x="254175" y="192549"/>
            <a:ext cx="4924112" cy="567101"/>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800"/>
              <a:buNone/>
            </a:pPr>
            <a:r>
              <a:rPr lang="en">
                <a:solidFill>
                  <a:srgbClr val="222222"/>
                </a:solidFill>
              </a:rPr>
              <a:t>Plans for Deployment - Next steps</a:t>
            </a:r>
            <a:endParaRPr sz="2000"/>
          </a:p>
        </p:txBody>
      </p:sp>
      <p:sp>
        <p:nvSpPr>
          <p:cNvPr id="198" name="Google Shape;198;p8"/>
          <p:cNvSpPr txBox="1"/>
          <p:nvPr>
            <p:ph idx="1" type="body"/>
          </p:nvPr>
        </p:nvSpPr>
        <p:spPr>
          <a:xfrm>
            <a:off x="311700" y="759650"/>
            <a:ext cx="8520600" cy="33027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000"/>
              <a:buNone/>
            </a:pPr>
            <a:r>
              <a:t/>
            </a:r>
            <a:endParaRPr sz="1700"/>
          </a:p>
          <a:p>
            <a:pPr indent="0" lvl="0" marL="0" rtl="0" algn="l">
              <a:lnSpc>
                <a:spcPct val="115000"/>
              </a:lnSpc>
              <a:spcBef>
                <a:spcPts val="1200"/>
              </a:spcBef>
              <a:spcAft>
                <a:spcPts val="1200"/>
              </a:spcAft>
              <a:buSzPts val="1000"/>
              <a:buNone/>
            </a:pPr>
            <a:r>
              <a:t/>
            </a:r>
            <a:endParaRPr sz="1400"/>
          </a:p>
        </p:txBody>
      </p:sp>
      <p:pic>
        <p:nvPicPr>
          <p:cNvPr id="199" name="Google Shape;199;p8"/>
          <p:cNvPicPr preferRelativeResize="0"/>
          <p:nvPr/>
        </p:nvPicPr>
        <p:blipFill>
          <a:blip r:embed="rId3">
            <a:alphaModFix/>
          </a:blip>
          <a:stretch>
            <a:fillRect/>
          </a:stretch>
        </p:blipFill>
        <p:spPr>
          <a:xfrm>
            <a:off x="41650" y="948275"/>
            <a:ext cx="8957100" cy="3246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title"/>
          </p:nvPr>
        </p:nvSpPr>
        <p:spPr>
          <a:xfrm>
            <a:off x="232075" y="522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sz="2400"/>
              <a:t>Conclusions</a:t>
            </a:r>
            <a:endParaRPr sz="2400"/>
          </a:p>
        </p:txBody>
      </p:sp>
      <p:sp>
        <p:nvSpPr>
          <p:cNvPr id="205" name="Google Shape;205;p15"/>
          <p:cNvSpPr txBox="1"/>
          <p:nvPr>
            <p:ph idx="1" type="body"/>
          </p:nvPr>
        </p:nvSpPr>
        <p:spPr>
          <a:xfrm>
            <a:off x="336200" y="956625"/>
            <a:ext cx="5320200" cy="2631000"/>
          </a:xfrm>
          <a:prstGeom prst="rect">
            <a:avLst/>
          </a:prstGeom>
          <a:noFill/>
          <a:ln>
            <a:noFill/>
          </a:ln>
        </p:spPr>
        <p:txBody>
          <a:bodyPr anchorCtr="0" anchor="t" bIns="91425" lIns="91425" spcFirstLastPara="1" rIns="91425" wrap="square" tIns="91425">
            <a:normAutofit/>
          </a:bodyPr>
          <a:lstStyle/>
          <a:p>
            <a:pPr indent="-307975" lvl="0" marL="457200" rtl="0" algn="just">
              <a:lnSpc>
                <a:spcPct val="115000"/>
              </a:lnSpc>
              <a:spcBef>
                <a:spcPts val="0"/>
              </a:spcBef>
              <a:spcAft>
                <a:spcPts val="0"/>
              </a:spcAft>
              <a:buClr>
                <a:srgbClr val="000000"/>
              </a:buClr>
              <a:buSzPts val="1250"/>
              <a:buFont typeface="Arial"/>
              <a:buChar char="●"/>
            </a:pPr>
            <a:r>
              <a:rPr lang="en" sz="1300"/>
              <a:t>Patent searches are increasing in complexity and volume</a:t>
            </a:r>
            <a:endParaRPr sz="1300"/>
          </a:p>
          <a:p>
            <a:pPr indent="-307975" lvl="0" marL="457200" rtl="0" algn="just">
              <a:lnSpc>
                <a:spcPct val="115000"/>
              </a:lnSpc>
              <a:spcBef>
                <a:spcPts val="0"/>
              </a:spcBef>
              <a:spcAft>
                <a:spcPts val="0"/>
              </a:spcAft>
              <a:buClr>
                <a:srgbClr val="000000"/>
              </a:buClr>
              <a:buSzPts val="1250"/>
              <a:buFont typeface="Arial"/>
              <a:buChar char="●"/>
            </a:pPr>
            <a:r>
              <a:rPr lang="en" sz="1300"/>
              <a:t>Inadequate searches may lead to legal disputes and wanted investments</a:t>
            </a:r>
            <a:endParaRPr sz="1300"/>
          </a:p>
          <a:p>
            <a:pPr indent="-307975" lvl="0" marL="457200" rtl="0" algn="just">
              <a:lnSpc>
                <a:spcPct val="115000"/>
              </a:lnSpc>
              <a:spcBef>
                <a:spcPts val="0"/>
              </a:spcBef>
              <a:spcAft>
                <a:spcPts val="0"/>
              </a:spcAft>
              <a:buClr>
                <a:srgbClr val="000000"/>
              </a:buClr>
              <a:buSzPts val="1250"/>
              <a:buFont typeface="Arial"/>
              <a:buChar char="●"/>
            </a:pPr>
            <a:r>
              <a:rPr lang="en" sz="1300"/>
              <a:t>We are creating a generative AI solution for accurate and comprehensive searches </a:t>
            </a:r>
            <a:endParaRPr sz="1300"/>
          </a:p>
          <a:p>
            <a:pPr indent="-311150" lvl="0" marL="457200" rtl="0" algn="just">
              <a:lnSpc>
                <a:spcPct val="115000"/>
              </a:lnSpc>
              <a:spcBef>
                <a:spcPts val="0"/>
              </a:spcBef>
              <a:spcAft>
                <a:spcPts val="0"/>
              </a:spcAft>
              <a:buSzPts val="1300"/>
              <a:buChar char="●"/>
            </a:pPr>
            <a:r>
              <a:rPr lang="en" sz="1300"/>
              <a:t>Team overcame all the challenges in creating vector store</a:t>
            </a:r>
            <a:endParaRPr sz="1300"/>
          </a:p>
          <a:p>
            <a:pPr indent="-311150" lvl="0" marL="457200" rtl="0" algn="just">
              <a:lnSpc>
                <a:spcPct val="115000"/>
              </a:lnSpc>
              <a:spcBef>
                <a:spcPts val="0"/>
              </a:spcBef>
              <a:spcAft>
                <a:spcPts val="0"/>
              </a:spcAft>
              <a:buSzPts val="1300"/>
              <a:buChar char="●"/>
            </a:pPr>
            <a:r>
              <a:rPr lang="en" sz="1300"/>
              <a:t>Initial results are promising that the LLM can use the context and respond to user query.</a:t>
            </a:r>
            <a:endParaRPr sz="1300"/>
          </a:p>
          <a:p>
            <a:pPr indent="-311150" lvl="0" marL="457200" rtl="0" algn="just">
              <a:lnSpc>
                <a:spcPct val="115000"/>
              </a:lnSpc>
              <a:spcBef>
                <a:spcPts val="0"/>
              </a:spcBef>
              <a:spcAft>
                <a:spcPts val="0"/>
              </a:spcAft>
              <a:buSzPts val="1300"/>
              <a:buChar char="●"/>
            </a:pPr>
            <a:r>
              <a:rPr lang="en" sz="1300"/>
              <a:t>Further efforts in fine tuning the </a:t>
            </a:r>
            <a:r>
              <a:rPr lang="en" sz="1300"/>
              <a:t>prompt and context retrieval may improve the response</a:t>
            </a:r>
            <a:endParaRPr sz="1300"/>
          </a:p>
        </p:txBody>
      </p:sp>
      <p:pic>
        <p:nvPicPr>
          <p:cNvPr id="206" name="Google Shape;206;p15"/>
          <p:cNvPicPr preferRelativeResize="0"/>
          <p:nvPr/>
        </p:nvPicPr>
        <p:blipFill rotWithShape="1">
          <a:blip r:embed="rId3">
            <a:alphaModFix/>
          </a:blip>
          <a:srcRect b="0" l="0" r="0" t="0"/>
          <a:stretch/>
        </p:blipFill>
        <p:spPr>
          <a:xfrm>
            <a:off x="5893213" y="759650"/>
            <a:ext cx="2496074" cy="2496074"/>
          </a:xfrm>
          <a:prstGeom prst="rect">
            <a:avLst/>
          </a:prstGeom>
          <a:noFill/>
          <a:ln>
            <a:noFill/>
          </a:ln>
        </p:spPr>
      </p:pic>
      <p:sp>
        <p:nvSpPr>
          <p:cNvPr id="207" name="Google Shape;207;p15"/>
          <p:cNvSpPr txBox="1"/>
          <p:nvPr/>
        </p:nvSpPr>
        <p:spPr>
          <a:xfrm>
            <a:off x="5805550" y="4212350"/>
            <a:ext cx="30000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800"/>
              <a:buFont typeface="Arial"/>
              <a:buNone/>
            </a:pPr>
            <a:r>
              <a:rPr b="1" i="0" lang="en" sz="3800" u="none" cap="none" strike="noStrike">
                <a:solidFill>
                  <a:schemeClr val="accent1"/>
                </a:solidFill>
                <a:highlight>
                  <a:schemeClr val="lt1"/>
                </a:highlight>
                <a:latin typeface="PT Sans Narrow"/>
                <a:ea typeface="PT Sans Narrow"/>
                <a:cs typeface="PT Sans Narrow"/>
                <a:sym typeface="PT Sans Narrow"/>
              </a:rPr>
              <a:t>SynapsePatents</a:t>
            </a:r>
            <a:endParaRPr b="0" i="0" sz="100" u="none" cap="none" strike="noStrike">
              <a:solidFill>
                <a:srgbClr val="000000"/>
              </a:solidFill>
              <a:latin typeface="Arial"/>
              <a:ea typeface="Arial"/>
              <a:cs typeface="Arial"/>
              <a:sym typeface="Arial"/>
            </a:endParaRPr>
          </a:p>
        </p:txBody>
      </p:sp>
      <p:sp>
        <p:nvSpPr>
          <p:cNvPr id="208" name="Google Shape;208;p15"/>
          <p:cNvSpPr/>
          <p:nvPr/>
        </p:nvSpPr>
        <p:spPr>
          <a:xfrm>
            <a:off x="5069950" y="4406000"/>
            <a:ext cx="411300" cy="382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209" name="Google Shape;209;p15"/>
          <p:cNvCxnSpPr/>
          <p:nvPr/>
        </p:nvCxnSpPr>
        <p:spPr>
          <a:xfrm rot="10800000">
            <a:off x="181150" y="4597100"/>
            <a:ext cx="4965000" cy="0"/>
          </a:xfrm>
          <a:prstGeom prst="straightConnector1">
            <a:avLst/>
          </a:prstGeom>
          <a:noFill/>
          <a:ln cap="flat" cmpd="sng" w="76200">
            <a:solidFill>
              <a:schemeClr val="accent1"/>
            </a:solidFill>
            <a:prstDash val="solid"/>
            <a:round/>
            <a:headEnd len="sm" w="sm" type="none"/>
            <a:tailEnd len="sm" w="sm" type="none"/>
          </a:ln>
        </p:spPr>
      </p:cxnSp>
      <p:sp>
        <p:nvSpPr>
          <p:cNvPr id="210" name="Google Shape;210;p15"/>
          <p:cNvSpPr txBox="1"/>
          <p:nvPr/>
        </p:nvSpPr>
        <p:spPr>
          <a:xfrm>
            <a:off x="5893225" y="759650"/>
            <a:ext cx="411300" cy="5310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chemeClr val="accent1"/>
                </a:solidFill>
                <a:latin typeface="Open Sans"/>
                <a:ea typeface="Open Sans"/>
                <a:cs typeface="Open Sans"/>
                <a:sym typeface="Open Sans"/>
              </a:rPr>
              <a:t>?</a:t>
            </a:r>
            <a:endParaRPr b="1" i="0" sz="3000" u="none" cap="none" strike="noStrike">
              <a:solidFill>
                <a:schemeClr val="accen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ph type="title"/>
          </p:nvPr>
        </p:nvSpPr>
        <p:spPr>
          <a:xfrm>
            <a:off x="232075" y="522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Our Mission</a:t>
            </a:r>
            <a:endParaRPr/>
          </a:p>
        </p:txBody>
      </p:sp>
      <p:pic>
        <p:nvPicPr>
          <p:cNvPr id="80" name="Google Shape;80;p2"/>
          <p:cNvPicPr preferRelativeResize="0"/>
          <p:nvPr/>
        </p:nvPicPr>
        <p:blipFill rotWithShape="1">
          <a:blip r:embed="rId3">
            <a:alphaModFix/>
          </a:blip>
          <a:srcRect b="0" l="0" r="0" t="0"/>
          <a:stretch/>
        </p:blipFill>
        <p:spPr>
          <a:xfrm>
            <a:off x="6071551" y="2067394"/>
            <a:ext cx="2840374" cy="2840374"/>
          </a:xfrm>
          <a:prstGeom prst="rect">
            <a:avLst/>
          </a:prstGeom>
          <a:noFill/>
          <a:ln>
            <a:noFill/>
          </a:ln>
        </p:spPr>
      </p:pic>
      <p:pic>
        <p:nvPicPr>
          <p:cNvPr descr="Navigating Innovation Challenges: A Multifaceted Approach" id="81" name="Google Shape;81;p2"/>
          <p:cNvPicPr preferRelativeResize="0"/>
          <p:nvPr/>
        </p:nvPicPr>
        <p:blipFill rotWithShape="1">
          <a:blip r:embed="rId4">
            <a:alphaModFix/>
          </a:blip>
          <a:srcRect b="0" l="0" r="0" t="0"/>
          <a:stretch/>
        </p:blipFill>
        <p:spPr>
          <a:xfrm>
            <a:off x="0" y="498887"/>
            <a:ext cx="9144000" cy="4543627"/>
          </a:xfrm>
          <a:prstGeom prst="rect">
            <a:avLst/>
          </a:prstGeom>
          <a:solidFill>
            <a:schemeClr val="lt1"/>
          </a:solidFill>
          <a:ln>
            <a:noFill/>
          </a:ln>
        </p:spPr>
      </p:pic>
      <p:sp>
        <p:nvSpPr>
          <p:cNvPr id="82" name="Google Shape;82;p2"/>
          <p:cNvSpPr txBox="1"/>
          <p:nvPr>
            <p:ph idx="1" type="body"/>
          </p:nvPr>
        </p:nvSpPr>
        <p:spPr>
          <a:xfrm>
            <a:off x="1325250" y="3393275"/>
            <a:ext cx="6493500" cy="1365000"/>
          </a:xfrm>
          <a:prstGeom prst="rect">
            <a:avLst/>
          </a:prstGeom>
          <a:solidFill>
            <a:schemeClr val="lt1">
              <a:alpha val="72941"/>
            </a:schemeClr>
          </a:solidFill>
          <a:ln>
            <a:noFill/>
          </a:ln>
        </p:spPr>
        <p:txBody>
          <a:bodyPr anchorCtr="0" anchor="t" bIns="91425" lIns="91425" spcFirstLastPara="1" rIns="91425" wrap="square" tIns="91425">
            <a:normAutofit/>
          </a:bodyPr>
          <a:lstStyle/>
          <a:p>
            <a:pPr indent="0" lvl="0" marL="0" rtl="0" algn="ctr">
              <a:lnSpc>
                <a:spcPct val="100000"/>
              </a:lnSpc>
              <a:spcBef>
                <a:spcPts val="1400"/>
              </a:spcBef>
              <a:spcAft>
                <a:spcPts val="0"/>
              </a:spcAft>
              <a:buSzPts val="1081"/>
              <a:buNone/>
            </a:pPr>
            <a:r>
              <a:rPr b="1" i="1" lang="en" sz="2900">
                <a:solidFill>
                  <a:srgbClr val="342E22"/>
                </a:solidFill>
                <a:latin typeface="Arial"/>
                <a:ea typeface="Arial"/>
                <a:cs typeface="Arial"/>
                <a:sym typeface="Arial"/>
              </a:rPr>
              <a:t>Accelerate Global Innovation </a:t>
            </a:r>
            <a:endParaRPr/>
          </a:p>
          <a:p>
            <a:pPr indent="0" lvl="0" marL="0" rtl="0" algn="ctr">
              <a:lnSpc>
                <a:spcPct val="100000"/>
              </a:lnSpc>
              <a:spcBef>
                <a:spcPts val="1800"/>
              </a:spcBef>
              <a:spcAft>
                <a:spcPts val="400"/>
              </a:spcAft>
              <a:buSzPts val="1081"/>
              <a:buNone/>
            </a:pPr>
            <a:r>
              <a:rPr b="1" i="1" lang="en" sz="2900">
                <a:solidFill>
                  <a:srgbClr val="342E22"/>
                </a:solidFill>
                <a:latin typeface="Arial"/>
                <a:ea typeface="Arial"/>
                <a:cs typeface="Arial"/>
                <a:sym typeface="Arial"/>
              </a:rPr>
              <a:t>with Advanced Patent Analytics</a:t>
            </a:r>
            <a:endParaRPr sz="3500">
              <a:solidFill>
                <a:srgbClr val="342E2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0" y="0"/>
            <a:ext cx="9144000" cy="498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Our Mission</a:t>
            </a:r>
            <a:endParaRPr/>
          </a:p>
        </p:txBody>
      </p:sp>
      <p:pic>
        <p:nvPicPr>
          <p:cNvPr id="216" name="Google Shape;216;p16"/>
          <p:cNvPicPr preferRelativeResize="0"/>
          <p:nvPr/>
        </p:nvPicPr>
        <p:blipFill rotWithShape="1">
          <a:blip r:embed="rId3">
            <a:alphaModFix/>
          </a:blip>
          <a:srcRect b="0" l="0" r="0" t="0"/>
          <a:stretch/>
        </p:blipFill>
        <p:spPr>
          <a:xfrm>
            <a:off x="6071551" y="2067394"/>
            <a:ext cx="2840374" cy="2840374"/>
          </a:xfrm>
          <a:prstGeom prst="rect">
            <a:avLst/>
          </a:prstGeom>
          <a:noFill/>
          <a:ln>
            <a:noFill/>
          </a:ln>
        </p:spPr>
      </p:pic>
      <p:pic>
        <p:nvPicPr>
          <p:cNvPr descr="Navigating Innovation Challenges: A Multifaceted Approach" id="217" name="Google Shape;217;p16"/>
          <p:cNvPicPr preferRelativeResize="0"/>
          <p:nvPr/>
        </p:nvPicPr>
        <p:blipFill rotWithShape="1">
          <a:blip r:embed="rId4">
            <a:alphaModFix/>
          </a:blip>
          <a:srcRect b="0" l="0" r="0" t="0"/>
          <a:stretch/>
        </p:blipFill>
        <p:spPr>
          <a:xfrm>
            <a:off x="0" y="498912"/>
            <a:ext cx="9143999" cy="4543627"/>
          </a:xfrm>
          <a:prstGeom prst="rect">
            <a:avLst/>
          </a:prstGeom>
          <a:solidFill>
            <a:schemeClr val="lt1"/>
          </a:solidFill>
          <a:ln>
            <a:noFill/>
          </a:ln>
        </p:spPr>
      </p:pic>
      <p:sp>
        <p:nvSpPr>
          <p:cNvPr id="218" name="Google Shape;218;p16"/>
          <p:cNvSpPr txBox="1"/>
          <p:nvPr>
            <p:ph idx="1" type="body"/>
          </p:nvPr>
        </p:nvSpPr>
        <p:spPr>
          <a:xfrm>
            <a:off x="1325257" y="3091468"/>
            <a:ext cx="6493485" cy="1666932"/>
          </a:xfrm>
          <a:prstGeom prst="rect">
            <a:avLst/>
          </a:prstGeom>
          <a:solidFill>
            <a:schemeClr val="lt1">
              <a:alpha val="72941"/>
            </a:schemeClr>
          </a:solidFill>
          <a:ln>
            <a:noFill/>
          </a:ln>
        </p:spPr>
        <p:txBody>
          <a:bodyPr anchorCtr="0" anchor="t" bIns="91425" lIns="91425" spcFirstLastPara="1" rIns="91425" wrap="square" tIns="91425">
            <a:normAutofit fontScale="92500" lnSpcReduction="10000"/>
          </a:bodyPr>
          <a:lstStyle/>
          <a:p>
            <a:pPr indent="0" lvl="0" marL="0" rtl="0" algn="ctr">
              <a:lnSpc>
                <a:spcPct val="130000"/>
              </a:lnSpc>
              <a:spcBef>
                <a:spcPts val="1400"/>
              </a:spcBef>
              <a:spcAft>
                <a:spcPts val="0"/>
              </a:spcAft>
              <a:buSzPct val="37278"/>
              <a:buNone/>
            </a:pPr>
            <a:r>
              <a:rPr b="1" i="1" lang="en" sz="2900">
                <a:solidFill>
                  <a:srgbClr val="342E22"/>
                </a:solidFill>
                <a:latin typeface="Arial"/>
                <a:ea typeface="Arial"/>
                <a:cs typeface="Arial"/>
                <a:sym typeface="Arial"/>
              </a:rPr>
              <a:t>Accelerate Global Innovation </a:t>
            </a:r>
            <a:endParaRPr/>
          </a:p>
          <a:p>
            <a:pPr indent="0" lvl="0" marL="0" rtl="0" algn="ctr">
              <a:lnSpc>
                <a:spcPct val="130000"/>
              </a:lnSpc>
              <a:spcBef>
                <a:spcPts val="1800"/>
              </a:spcBef>
              <a:spcAft>
                <a:spcPts val="400"/>
              </a:spcAft>
              <a:buSzPct val="37278"/>
              <a:buNone/>
            </a:pPr>
            <a:r>
              <a:rPr b="1" i="1" lang="en" sz="2900">
                <a:solidFill>
                  <a:srgbClr val="342E22"/>
                </a:solidFill>
                <a:latin typeface="Arial"/>
                <a:ea typeface="Arial"/>
                <a:cs typeface="Arial"/>
                <a:sym typeface="Arial"/>
              </a:rPr>
              <a:t>with Advanced Patent Analytics</a:t>
            </a:r>
            <a:endParaRPr sz="3500">
              <a:solidFill>
                <a:srgbClr val="342E2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2" name="Shape 222"/>
        <p:cNvGrpSpPr/>
        <p:nvPr/>
      </p:nvGrpSpPr>
      <p:grpSpPr>
        <a:xfrm>
          <a:off x="0" y="0"/>
          <a:ext cx="0" cy="0"/>
          <a:chOff x="0" y="0"/>
          <a:chExt cx="0" cy="0"/>
        </a:xfrm>
      </p:grpSpPr>
      <p:sp>
        <p:nvSpPr>
          <p:cNvPr id="223" name="Google Shape;223;g310891df02d_0_5"/>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Unused Slides</a:t>
            </a:r>
            <a:endParaRPr/>
          </a:p>
        </p:txBody>
      </p:sp>
      <p:sp>
        <p:nvSpPr>
          <p:cNvPr id="224" name="Google Shape;224;g310891df02d_0_5"/>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8" name="Shape 228"/>
        <p:cNvGrpSpPr/>
        <p:nvPr/>
      </p:nvGrpSpPr>
      <p:grpSpPr>
        <a:xfrm>
          <a:off x="0" y="0"/>
          <a:ext cx="0" cy="0"/>
          <a:chOff x="0" y="0"/>
          <a:chExt cx="0" cy="0"/>
        </a:xfrm>
      </p:grpSpPr>
      <p:sp>
        <p:nvSpPr>
          <p:cNvPr id="229" name="Google Shape;229;g310891df02d_0_10"/>
          <p:cNvSpPr txBox="1"/>
          <p:nvPr>
            <p:ph type="title"/>
          </p:nvPr>
        </p:nvSpPr>
        <p:spPr>
          <a:xfrm>
            <a:off x="311650" y="20527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Market Research</a:t>
            </a:r>
            <a:endParaRPr/>
          </a:p>
        </p:txBody>
      </p:sp>
      <p:sp>
        <p:nvSpPr>
          <p:cNvPr id="230" name="Google Shape;230;g310891df02d_0_10"/>
          <p:cNvSpPr txBox="1"/>
          <p:nvPr>
            <p:ph idx="1" type="body"/>
          </p:nvPr>
        </p:nvSpPr>
        <p:spPr>
          <a:xfrm rot="-529">
            <a:off x="2621695" y="2147108"/>
            <a:ext cx="3900600" cy="849300"/>
          </a:xfrm>
          <a:prstGeom prst="rect">
            <a:avLst/>
          </a:prstGeom>
          <a:ln cap="flat" cmpd="sng" w="76200">
            <a:solidFill>
              <a:schemeClr val="accen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i="1" lang="en"/>
              <a:t>All lack a Q&amp;A system and provide lengthy analysis documents</a:t>
            </a:r>
            <a:endParaRPr b="1" i="1"/>
          </a:p>
        </p:txBody>
      </p:sp>
      <p:pic>
        <p:nvPicPr>
          <p:cNvPr id="231" name="Google Shape;231;g310891df02d_0_10"/>
          <p:cNvPicPr preferRelativeResize="0"/>
          <p:nvPr/>
        </p:nvPicPr>
        <p:blipFill>
          <a:blip r:embed="rId3">
            <a:alphaModFix/>
          </a:blip>
          <a:stretch>
            <a:fillRect/>
          </a:stretch>
        </p:blipFill>
        <p:spPr>
          <a:xfrm>
            <a:off x="380850" y="1214463"/>
            <a:ext cx="3360225" cy="849625"/>
          </a:xfrm>
          <a:prstGeom prst="rect">
            <a:avLst/>
          </a:prstGeom>
          <a:noFill/>
          <a:ln>
            <a:noFill/>
          </a:ln>
        </p:spPr>
      </p:pic>
      <p:pic>
        <p:nvPicPr>
          <p:cNvPr id="232" name="Google Shape;232;g310891df02d_0_10"/>
          <p:cNvPicPr preferRelativeResize="0"/>
          <p:nvPr/>
        </p:nvPicPr>
        <p:blipFill>
          <a:blip r:embed="rId4">
            <a:alphaModFix/>
          </a:blip>
          <a:stretch>
            <a:fillRect/>
          </a:stretch>
        </p:blipFill>
        <p:spPr>
          <a:xfrm>
            <a:off x="6385550" y="1346112"/>
            <a:ext cx="2157325" cy="586350"/>
          </a:xfrm>
          <a:prstGeom prst="rect">
            <a:avLst/>
          </a:prstGeom>
          <a:noFill/>
          <a:ln>
            <a:noFill/>
          </a:ln>
        </p:spPr>
      </p:pic>
      <p:pic>
        <p:nvPicPr>
          <p:cNvPr id="233" name="Google Shape;233;g310891df02d_0_10"/>
          <p:cNvPicPr preferRelativeResize="0"/>
          <p:nvPr/>
        </p:nvPicPr>
        <p:blipFill>
          <a:blip r:embed="rId5">
            <a:alphaModFix/>
          </a:blip>
          <a:stretch>
            <a:fillRect/>
          </a:stretch>
        </p:blipFill>
        <p:spPr>
          <a:xfrm>
            <a:off x="415450" y="3377075"/>
            <a:ext cx="4105275" cy="771525"/>
          </a:xfrm>
          <a:prstGeom prst="rect">
            <a:avLst/>
          </a:prstGeom>
          <a:noFill/>
          <a:ln>
            <a:noFill/>
          </a:ln>
        </p:spPr>
      </p:pic>
      <p:pic>
        <p:nvPicPr>
          <p:cNvPr id="234" name="Google Shape;234;g310891df02d_0_10"/>
          <p:cNvPicPr preferRelativeResize="0"/>
          <p:nvPr/>
        </p:nvPicPr>
        <p:blipFill>
          <a:blip r:embed="rId6">
            <a:alphaModFix/>
          </a:blip>
          <a:stretch>
            <a:fillRect/>
          </a:stretch>
        </p:blipFill>
        <p:spPr>
          <a:xfrm>
            <a:off x="6253850" y="3290875"/>
            <a:ext cx="2420711" cy="943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sp>
        <p:nvSpPr>
          <p:cNvPr id="239" name="Google Shape;239;g310891df02d_0_76"/>
          <p:cNvSpPr txBox="1"/>
          <p:nvPr>
            <p:ph type="title"/>
          </p:nvPr>
        </p:nvSpPr>
        <p:spPr>
          <a:xfrm>
            <a:off x="160225" y="22100"/>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640"/>
              <a:t>Datasets</a:t>
            </a:r>
            <a:endParaRPr sz="2640"/>
          </a:p>
        </p:txBody>
      </p:sp>
      <p:sp>
        <p:nvSpPr>
          <p:cNvPr id="240" name="Google Shape;240;g310891df02d_0_76"/>
          <p:cNvSpPr txBox="1"/>
          <p:nvPr>
            <p:ph idx="1" type="body"/>
          </p:nvPr>
        </p:nvSpPr>
        <p:spPr>
          <a:xfrm>
            <a:off x="113575" y="863075"/>
            <a:ext cx="8844300" cy="17676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Char char="●"/>
            </a:pPr>
            <a:r>
              <a:rPr lang="en" sz="1300" u="sng">
                <a:solidFill>
                  <a:schemeClr val="hlink"/>
                </a:solidFill>
                <a:hlinkClick r:id="rId3"/>
              </a:rPr>
              <a:t>Google Patents Dataset</a:t>
            </a:r>
            <a:endParaRPr sz="500"/>
          </a:p>
          <a:p>
            <a:pPr indent="-336550" lvl="0" marL="457200" rtl="0" algn="l">
              <a:spcBef>
                <a:spcPts val="0"/>
              </a:spcBef>
              <a:spcAft>
                <a:spcPts val="0"/>
              </a:spcAft>
              <a:buSzPts val="1700"/>
              <a:buChar char="●"/>
            </a:pPr>
            <a:r>
              <a:rPr lang="en" sz="1300">
                <a:solidFill>
                  <a:srgbClr val="000000"/>
                </a:solidFill>
              </a:rPr>
              <a:t>Downloaded 20 years of Patents metadata including abstract, title &amp; description from Google BigQuery</a:t>
            </a:r>
            <a:endParaRPr sz="1300">
              <a:solidFill>
                <a:srgbClr val="000000"/>
              </a:solidFill>
            </a:endParaRPr>
          </a:p>
          <a:p>
            <a:pPr indent="-336550" lvl="0" marL="457200" rtl="0" algn="l">
              <a:spcBef>
                <a:spcPts val="0"/>
              </a:spcBef>
              <a:spcAft>
                <a:spcPts val="0"/>
              </a:spcAft>
              <a:buSzPts val="1700"/>
              <a:buChar char="●"/>
            </a:pPr>
            <a:r>
              <a:rPr lang="en" sz="1300">
                <a:solidFill>
                  <a:srgbClr val="000000"/>
                </a:solidFill>
              </a:rPr>
              <a:t>The Dataset is very large (1.3 TB for just the most recent 2 years), excluding images</a:t>
            </a:r>
            <a:endParaRPr sz="1300">
              <a:solidFill>
                <a:srgbClr val="000000"/>
              </a:solidFill>
            </a:endParaRPr>
          </a:p>
          <a:p>
            <a:pPr indent="-336550" lvl="0" marL="457200" rtl="0" algn="l">
              <a:spcBef>
                <a:spcPts val="0"/>
              </a:spcBef>
              <a:spcAft>
                <a:spcPts val="0"/>
              </a:spcAft>
              <a:buSzPts val="1700"/>
              <a:buChar char="●"/>
            </a:pPr>
            <a:r>
              <a:rPr lang="en" sz="1300">
                <a:solidFill>
                  <a:srgbClr val="000000"/>
                </a:solidFill>
              </a:rPr>
              <a:t>Narrowed down dataset by only considering patents in the Computing and Communications domain</a:t>
            </a:r>
            <a:endParaRPr sz="1300">
              <a:solidFill>
                <a:srgbClr val="000000"/>
              </a:solidFill>
            </a:endParaRPr>
          </a:p>
        </p:txBody>
      </p:sp>
      <p:pic>
        <p:nvPicPr>
          <p:cNvPr id="241" name="Google Shape;241;g310891df02d_0_76"/>
          <p:cNvPicPr preferRelativeResize="0"/>
          <p:nvPr/>
        </p:nvPicPr>
        <p:blipFill>
          <a:blip r:embed="rId4">
            <a:alphaModFix/>
          </a:blip>
          <a:stretch>
            <a:fillRect/>
          </a:stretch>
        </p:blipFill>
        <p:spPr>
          <a:xfrm>
            <a:off x="8520600" y="169200"/>
            <a:ext cx="369000" cy="369000"/>
          </a:xfrm>
          <a:prstGeom prst="rect">
            <a:avLst/>
          </a:prstGeom>
          <a:noFill/>
          <a:ln>
            <a:noFill/>
          </a:ln>
        </p:spPr>
      </p:pic>
      <p:pic>
        <p:nvPicPr>
          <p:cNvPr id="242" name="Google Shape;242;g310891df02d_0_76"/>
          <p:cNvPicPr preferRelativeResize="0"/>
          <p:nvPr/>
        </p:nvPicPr>
        <p:blipFill>
          <a:blip r:embed="rId5">
            <a:alphaModFix/>
          </a:blip>
          <a:stretch>
            <a:fillRect/>
          </a:stretch>
        </p:blipFill>
        <p:spPr>
          <a:xfrm>
            <a:off x="512875" y="2437300"/>
            <a:ext cx="7933927" cy="232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descr="Is this a Novel Invention? Basics of how to know | Stake" id="87" name="Google Shape;87;p3"/>
          <p:cNvPicPr preferRelativeResize="0"/>
          <p:nvPr/>
        </p:nvPicPr>
        <p:blipFill rotWithShape="1">
          <a:blip r:embed="rId3">
            <a:alphaModFix/>
          </a:blip>
          <a:srcRect b="0" l="0" r="0" t="0"/>
          <a:stretch/>
        </p:blipFill>
        <p:spPr>
          <a:xfrm>
            <a:off x="0" y="0"/>
            <a:ext cx="9144000" cy="5143502"/>
          </a:xfrm>
          <a:prstGeom prst="rect">
            <a:avLst/>
          </a:prstGeom>
          <a:noFill/>
          <a:ln>
            <a:noFill/>
          </a:ln>
        </p:spPr>
      </p:pic>
      <p:sp>
        <p:nvSpPr>
          <p:cNvPr id="88" name="Google Shape;88;p3"/>
          <p:cNvSpPr/>
          <p:nvPr/>
        </p:nvSpPr>
        <p:spPr>
          <a:xfrm>
            <a:off x="7896225" y="3890963"/>
            <a:ext cx="947738" cy="952500"/>
          </a:xfrm>
          <a:prstGeom prst="ellipse">
            <a:avLst/>
          </a:prstGeom>
          <a:solidFill>
            <a:srgbClr val="73504C"/>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descr="Determining Novelty of the Claimed Invention: Study of US and Indian Patent  System" id="89" name="Google Shape;89;p3"/>
          <p:cNvPicPr preferRelativeResize="0"/>
          <p:nvPr/>
        </p:nvPicPr>
        <p:blipFill rotWithShape="1">
          <a:blip r:embed="rId4">
            <a:alphaModFix/>
          </a:blip>
          <a:srcRect b="0" l="0" r="0" t="0"/>
          <a:stretch/>
        </p:blipFill>
        <p:spPr>
          <a:xfrm>
            <a:off x="104775" y="100013"/>
            <a:ext cx="1285875" cy="1285875"/>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txBox="1"/>
          <p:nvPr>
            <p:ph type="title"/>
          </p:nvPr>
        </p:nvSpPr>
        <p:spPr>
          <a:xfrm>
            <a:off x="0" y="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The Problem with Patent Search </a:t>
            </a:r>
            <a:endParaRPr/>
          </a:p>
        </p:txBody>
      </p:sp>
      <p:pic>
        <p:nvPicPr>
          <p:cNvPr descr="Mastering the Art of Prior Art Search: A Key to Successful Patents" id="95" name="Google Shape;95;p4"/>
          <p:cNvPicPr preferRelativeResize="0"/>
          <p:nvPr/>
        </p:nvPicPr>
        <p:blipFill rotWithShape="1">
          <a:blip r:embed="rId3">
            <a:alphaModFix/>
          </a:blip>
          <a:srcRect b="0" l="0" r="0" t="0"/>
          <a:stretch/>
        </p:blipFill>
        <p:spPr>
          <a:xfrm flipH="1">
            <a:off x="-2" y="526774"/>
            <a:ext cx="9144001" cy="4512365"/>
          </a:xfrm>
          <a:prstGeom prst="rect">
            <a:avLst/>
          </a:prstGeom>
          <a:noFill/>
          <a:ln>
            <a:noFill/>
          </a:ln>
        </p:spPr>
      </p:pic>
      <p:sp>
        <p:nvSpPr>
          <p:cNvPr id="96" name="Google Shape;96;p4"/>
          <p:cNvSpPr txBox="1"/>
          <p:nvPr>
            <p:ph idx="1" type="body"/>
          </p:nvPr>
        </p:nvSpPr>
        <p:spPr>
          <a:xfrm>
            <a:off x="5207800" y="526775"/>
            <a:ext cx="4060200" cy="3549600"/>
          </a:xfrm>
          <a:prstGeom prst="rect">
            <a:avLst/>
          </a:prstGeom>
          <a:solidFill>
            <a:schemeClr val="lt1">
              <a:alpha val="73725"/>
            </a:schemeClr>
          </a:solidFill>
          <a:ln>
            <a:noFill/>
          </a:ln>
        </p:spPr>
        <p:txBody>
          <a:bodyPr anchorCtr="0" anchor="t" bIns="91425" lIns="91425" spcFirstLastPara="1" rIns="91425" wrap="square" tIns="91425">
            <a:noAutofit/>
          </a:bodyPr>
          <a:lstStyle/>
          <a:p>
            <a:pPr indent="-264477" lvl="0" marL="457200" rtl="0" algn="l">
              <a:lnSpc>
                <a:spcPct val="150000"/>
              </a:lnSpc>
              <a:spcBef>
                <a:spcPts val="0"/>
              </a:spcBef>
              <a:spcAft>
                <a:spcPts val="0"/>
              </a:spcAft>
              <a:buSzPts val="565"/>
              <a:buChar char="●"/>
            </a:pPr>
            <a:r>
              <a:rPr lang="en" sz="1030"/>
              <a:t>Growing complexity and volume</a:t>
            </a:r>
            <a:endParaRPr sz="1030"/>
          </a:p>
          <a:p>
            <a:pPr indent="-264477" lvl="0" marL="457200" rtl="0" algn="l">
              <a:lnSpc>
                <a:spcPct val="150000"/>
              </a:lnSpc>
              <a:spcBef>
                <a:spcPts val="0"/>
              </a:spcBef>
              <a:spcAft>
                <a:spcPts val="0"/>
              </a:spcAft>
              <a:buSzPts val="565"/>
              <a:buChar char="●"/>
            </a:pPr>
            <a:r>
              <a:rPr lang="en" sz="1030"/>
              <a:t>Lengthy documents with technical jargon</a:t>
            </a:r>
            <a:endParaRPr sz="1030"/>
          </a:p>
          <a:p>
            <a:pPr indent="-264477" lvl="0" marL="457200" rtl="0" algn="l">
              <a:lnSpc>
                <a:spcPct val="150000"/>
              </a:lnSpc>
              <a:spcBef>
                <a:spcPts val="0"/>
              </a:spcBef>
              <a:spcAft>
                <a:spcPts val="0"/>
              </a:spcAft>
              <a:buSzPts val="565"/>
              <a:buChar char="●"/>
            </a:pPr>
            <a:r>
              <a:rPr lang="en" sz="1030"/>
              <a:t>Difficult to understand</a:t>
            </a:r>
            <a:endParaRPr sz="1030"/>
          </a:p>
          <a:p>
            <a:pPr indent="-264477" lvl="0" marL="457200" rtl="0" algn="l">
              <a:lnSpc>
                <a:spcPct val="150000"/>
              </a:lnSpc>
              <a:spcBef>
                <a:spcPts val="0"/>
              </a:spcBef>
              <a:spcAft>
                <a:spcPts val="0"/>
              </a:spcAft>
              <a:buSzPts val="565"/>
              <a:buChar char="●"/>
            </a:pPr>
            <a:r>
              <a:rPr lang="en" sz="1030"/>
              <a:t>Existing methods - Filtering or querying limitations/difficulties</a:t>
            </a:r>
            <a:endParaRPr sz="1030"/>
          </a:p>
          <a:p>
            <a:pPr indent="0" lvl="0" marL="228600" rtl="0" algn="l">
              <a:lnSpc>
                <a:spcPct val="150000"/>
              </a:lnSpc>
              <a:spcBef>
                <a:spcPts val="0"/>
              </a:spcBef>
              <a:spcAft>
                <a:spcPts val="0"/>
              </a:spcAft>
              <a:buSzPts val="775"/>
              <a:buNone/>
            </a:pPr>
            <a:r>
              <a:t/>
            </a:r>
            <a:endParaRPr sz="1030"/>
          </a:p>
          <a:p>
            <a:pPr indent="0" lvl="0" marL="457200" rtl="0" algn="l">
              <a:lnSpc>
                <a:spcPct val="150000"/>
              </a:lnSpc>
              <a:spcBef>
                <a:spcPts val="0"/>
              </a:spcBef>
              <a:spcAft>
                <a:spcPts val="0"/>
              </a:spcAft>
              <a:buSzPts val="852"/>
              <a:buNone/>
            </a:pPr>
            <a:r>
              <a:rPr lang="en" sz="1030"/>
              <a:t>Potential for:</a:t>
            </a:r>
            <a:endParaRPr sz="1030"/>
          </a:p>
          <a:p>
            <a:pPr indent="-264477" lvl="0" marL="457200" rtl="0" algn="l">
              <a:lnSpc>
                <a:spcPct val="150000"/>
              </a:lnSpc>
              <a:spcBef>
                <a:spcPts val="0"/>
              </a:spcBef>
              <a:spcAft>
                <a:spcPts val="0"/>
              </a:spcAft>
              <a:buSzPts val="565"/>
              <a:buChar char="●"/>
            </a:pPr>
            <a:r>
              <a:rPr lang="en" sz="1030"/>
              <a:t>Costly legal disputes &amp; infringement lawsuits</a:t>
            </a:r>
            <a:endParaRPr sz="1030"/>
          </a:p>
          <a:p>
            <a:pPr indent="-294005" lvl="1" marL="914400" rtl="0" algn="l">
              <a:spcBef>
                <a:spcPts val="0"/>
              </a:spcBef>
              <a:spcAft>
                <a:spcPts val="0"/>
              </a:spcAft>
              <a:buSzPts val="1030"/>
              <a:buChar char="○"/>
            </a:pPr>
            <a:r>
              <a:rPr b="1" lang="en" sz="900">
                <a:solidFill>
                  <a:srgbClr val="000000"/>
                </a:solidFill>
                <a:highlight>
                  <a:srgbClr val="FFFFFF"/>
                </a:highlight>
              </a:rPr>
              <a:t>Blackberry vs. NTP (2006)</a:t>
            </a:r>
            <a:endParaRPr b="1" sz="900">
              <a:solidFill>
                <a:srgbClr val="000000"/>
              </a:solidFill>
              <a:highlight>
                <a:srgbClr val="FFFFFF"/>
              </a:highlight>
            </a:endParaRPr>
          </a:p>
          <a:p>
            <a:pPr indent="-294005" lvl="1" marL="914400" rtl="0" algn="l">
              <a:spcBef>
                <a:spcPts val="0"/>
              </a:spcBef>
              <a:spcAft>
                <a:spcPts val="0"/>
              </a:spcAft>
              <a:buSzPts val="1030"/>
              <a:buChar char="○"/>
            </a:pPr>
            <a:r>
              <a:rPr b="1" lang="en" sz="900">
                <a:solidFill>
                  <a:srgbClr val="000000"/>
                </a:solidFill>
                <a:highlight>
                  <a:srgbClr val="FFFFFF"/>
                </a:highlight>
              </a:rPr>
              <a:t>Nintendo vs. Anascape (2008)</a:t>
            </a:r>
            <a:endParaRPr b="1" sz="900">
              <a:solidFill>
                <a:srgbClr val="000000"/>
              </a:solidFill>
              <a:highlight>
                <a:srgbClr val="FFFFFF"/>
              </a:highlight>
            </a:endParaRPr>
          </a:p>
          <a:p>
            <a:pPr indent="-294005" lvl="1" marL="914400" rtl="0" algn="l">
              <a:spcBef>
                <a:spcPts val="0"/>
              </a:spcBef>
              <a:spcAft>
                <a:spcPts val="0"/>
              </a:spcAft>
              <a:buSzPts val="1030"/>
              <a:buChar char="○"/>
            </a:pPr>
            <a:r>
              <a:rPr b="1" lang="en" sz="900">
                <a:solidFill>
                  <a:srgbClr val="000000"/>
                </a:solidFill>
                <a:highlight>
                  <a:srgbClr val="FFFFFF"/>
                </a:highlight>
              </a:rPr>
              <a:t>Microsoft vs. i4i (2011)</a:t>
            </a:r>
            <a:endParaRPr b="1" sz="900">
              <a:solidFill>
                <a:srgbClr val="000000"/>
              </a:solidFill>
              <a:highlight>
                <a:srgbClr val="FFFFFF"/>
              </a:highlight>
            </a:endParaRPr>
          </a:p>
          <a:p>
            <a:pPr indent="-294005" lvl="1" marL="914400" rtl="0" algn="l">
              <a:spcBef>
                <a:spcPts val="0"/>
              </a:spcBef>
              <a:spcAft>
                <a:spcPts val="0"/>
              </a:spcAft>
              <a:buSzPts val="1030"/>
              <a:buChar char="○"/>
            </a:pPr>
            <a:r>
              <a:rPr b="1" lang="en" sz="900">
                <a:solidFill>
                  <a:srgbClr val="000000"/>
                </a:solidFill>
                <a:highlight>
                  <a:srgbClr val="FFFFFF"/>
                </a:highlight>
              </a:rPr>
              <a:t>Kodak vs. Polaroid (1986)</a:t>
            </a:r>
            <a:endParaRPr b="1" sz="900">
              <a:solidFill>
                <a:srgbClr val="000000"/>
              </a:solidFill>
              <a:highlight>
                <a:srgbClr val="FFFFFF"/>
              </a:highlight>
            </a:endParaRPr>
          </a:p>
          <a:p>
            <a:pPr indent="-285750" lvl="1" marL="914400" rtl="0" algn="l">
              <a:spcBef>
                <a:spcPts val="0"/>
              </a:spcBef>
              <a:spcAft>
                <a:spcPts val="0"/>
              </a:spcAft>
              <a:buClr>
                <a:srgbClr val="000000"/>
              </a:buClr>
              <a:buSzPts val="900"/>
              <a:buChar char="○"/>
            </a:pPr>
            <a:r>
              <a:rPr b="1" lang="en" sz="900">
                <a:solidFill>
                  <a:srgbClr val="000000"/>
                </a:solidFill>
                <a:highlight>
                  <a:srgbClr val="FFFFFF"/>
                </a:highlight>
              </a:rPr>
              <a:t>ZeniMax vs. Oculus (2017)</a:t>
            </a:r>
            <a:endParaRPr b="1" sz="900">
              <a:solidFill>
                <a:srgbClr val="000000"/>
              </a:solidFill>
              <a:highlight>
                <a:srgbClr val="FFFFFF"/>
              </a:highlight>
            </a:endParaRPr>
          </a:p>
          <a:p>
            <a:pPr indent="-264477" lvl="0" marL="457200" rtl="0" algn="l">
              <a:lnSpc>
                <a:spcPct val="150000"/>
              </a:lnSpc>
              <a:spcBef>
                <a:spcPts val="0"/>
              </a:spcBef>
              <a:spcAft>
                <a:spcPts val="0"/>
              </a:spcAft>
              <a:buSzPts val="565"/>
              <a:buChar char="●"/>
            </a:pPr>
            <a:r>
              <a:rPr lang="en" sz="1030"/>
              <a:t>Wasted investments &amp; missed opportunities</a:t>
            </a:r>
            <a:endParaRPr sz="103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7"/>
          <p:cNvSpPr txBox="1"/>
          <p:nvPr>
            <p:ph type="title"/>
          </p:nvPr>
        </p:nvSpPr>
        <p:spPr>
          <a:xfrm>
            <a:off x="232075" y="522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Market Potential - Patent Analytics</a:t>
            </a:r>
            <a:endParaRPr/>
          </a:p>
        </p:txBody>
      </p:sp>
      <p:sp>
        <p:nvSpPr>
          <p:cNvPr id="102" name="Google Shape;102;p7"/>
          <p:cNvSpPr txBox="1"/>
          <p:nvPr>
            <p:ph idx="1" type="body"/>
          </p:nvPr>
        </p:nvSpPr>
        <p:spPr>
          <a:xfrm>
            <a:off x="4431426" y="759650"/>
            <a:ext cx="4545040" cy="3644235"/>
          </a:xfrm>
          <a:prstGeom prst="rect">
            <a:avLst/>
          </a:prstGeom>
          <a:noFill/>
          <a:ln>
            <a:noFill/>
          </a:ln>
        </p:spPr>
        <p:txBody>
          <a:bodyPr anchorCtr="0" anchor="t" bIns="91425" lIns="91425" spcFirstLastPara="1" rIns="91425" wrap="square" tIns="91425">
            <a:normAutofit lnSpcReduction="10000"/>
          </a:bodyPr>
          <a:lstStyle/>
          <a:p>
            <a:pPr indent="0" lvl="0" marL="0" rtl="0" algn="just">
              <a:lnSpc>
                <a:spcPct val="105000"/>
              </a:lnSpc>
              <a:spcBef>
                <a:spcPts val="0"/>
              </a:spcBef>
              <a:spcAft>
                <a:spcPts val="0"/>
              </a:spcAft>
              <a:buNone/>
            </a:pPr>
            <a:r>
              <a:t/>
            </a:r>
            <a:endParaRPr sz="1583"/>
          </a:p>
          <a:p>
            <a:pPr indent="-283175" lvl="0" marL="457200" rtl="0" algn="just">
              <a:lnSpc>
                <a:spcPct val="105000"/>
              </a:lnSpc>
              <a:spcBef>
                <a:spcPts val="0"/>
              </a:spcBef>
              <a:spcAft>
                <a:spcPts val="0"/>
              </a:spcAft>
              <a:buClr>
                <a:srgbClr val="000000"/>
              </a:buClr>
              <a:buSzPts val="859"/>
              <a:buFont typeface="Arial"/>
              <a:buChar char="●"/>
            </a:pPr>
            <a:r>
              <a:rPr lang="en" sz="1583"/>
              <a:t>Patent Analytics software is costly ($1K-$5K annual fee).</a:t>
            </a:r>
            <a:endParaRPr sz="1583"/>
          </a:p>
          <a:p>
            <a:pPr indent="-283175" lvl="0" marL="457200" rtl="0" algn="just">
              <a:lnSpc>
                <a:spcPct val="105000"/>
              </a:lnSpc>
              <a:spcBef>
                <a:spcPts val="0"/>
              </a:spcBef>
              <a:spcAft>
                <a:spcPts val="0"/>
              </a:spcAft>
              <a:buClr>
                <a:srgbClr val="000000"/>
              </a:buClr>
              <a:buSzPts val="859"/>
              <a:buFont typeface="Arial"/>
              <a:buChar char="●"/>
            </a:pPr>
            <a:r>
              <a:rPr lang="en" sz="1583"/>
              <a:t>Information Extraction Services can have $12K-$35K annual fee.</a:t>
            </a:r>
            <a:endParaRPr sz="1583"/>
          </a:p>
          <a:p>
            <a:pPr indent="-283175" lvl="0" marL="457200" rtl="0" algn="just">
              <a:lnSpc>
                <a:spcPct val="105000"/>
              </a:lnSpc>
              <a:spcBef>
                <a:spcPts val="0"/>
              </a:spcBef>
              <a:spcAft>
                <a:spcPts val="0"/>
              </a:spcAft>
              <a:buClr>
                <a:srgbClr val="000000"/>
              </a:buClr>
              <a:buSzPts val="859"/>
              <a:buFont typeface="Arial"/>
              <a:buChar char="●"/>
            </a:pPr>
            <a:r>
              <a:rPr lang="en" sz="1583"/>
              <a:t>Patent Analytics Market Projected to grow from $1.12 to $3.02 billion by 2032 (CAGR of 13.2%)</a:t>
            </a:r>
            <a:endParaRPr sz="1583"/>
          </a:p>
          <a:p>
            <a:pPr indent="0" lvl="0" marL="0" rtl="0" algn="just">
              <a:lnSpc>
                <a:spcPct val="105000"/>
              </a:lnSpc>
              <a:spcBef>
                <a:spcPts val="0"/>
              </a:spcBef>
              <a:spcAft>
                <a:spcPts val="0"/>
              </a:spcAft>
              <a:buNone/>
            </a:pPr>
            <a:r>
              <a:t/>
            </a:r>
            <a:endParaRPr sz="1583"/>
          </a:p>
          <a:p>
            <a:pPr indent="0" lvl="0" marL="0" rtl="0" algn="just">
              <a:lnSpc>
                <a:spcPct val="105000"/>
              </a:lnSpc>
              <a:spcBef>
                <a:spcPts val="0"/>
              </a:spcBef>
              <a:spcAft>
                <a:spcPts val="0"/>
              </a:spcAft>
              <a:buNone/>
            </a:pPr>
            <a:r>
              <a:t/>
            </a:r>
            <a:endParaRPr sz="1583"/>
          </a:p>
          <a:p>
            <a:pPr indent="0" lvl="0" marL="0" rtl="0" algn="just">
              <a:lnSpc>
                <a:spcPct val="105000"/>
              </a:lnSpc>
              <a:spcBef>
                <a:spcPts val="0"/>
              </a:spcBef>
              <a:spcAft>
                <a:spcPts val="0"/>
              </a:spcAft>
              <a:buNone/>
            </a:pPr>
            <a:r>
              <a:t/>
            </a:r>
            <a:endParaRPr sz="1583"/>
          </a:p>
          <a:p>
            <a:pPr indent="0" lvl="0" marL="0" rtl="0" algn="just">
              <a:lnSpc>
                <a:spcPct val="105000"/>
              </a:lnSpc>
              <a:spcBef>
                <a:spcPts val="0"/>
              </a:spcBef>
              <a:spcAft>
                <a:spcPts val="0"/>
              </a:spcAft>
              <a:buNone/>
            </a:pPr>
            <a:r>
              <a:t/>
            </a:r>
            <a:endParaRPr sz="1583"/>
          </a:p>
          <a:p>
            <a:pPr indent="0" lvl="0" marL="0" rtl="0" algn="just">
              <a:lnSpc>
                <a:spcPct val="115000"/>
              </a:lnSpc>
              <a:spcBef>
                <a:spcPts val="0"/>
              </a:spcBef>
              <a:spcAft>
                <a:spcPts val="0"/>
              </a:spcAft>
              <a:buSzPts val="1081"/>
              <a:buNone/>
            </a:pPr>
            <a:r>
              <a:rPr lang="en" sz="1400">
                <a:solidFill>
                  <a:srgbClr val="000000"/>
                </a:solidFill>
                <a:latin typeface="Arial"/>
                <a:ea typeface="Arial"/>
                <a:cs typeface="Arial"/>
                <a:sym typeface="Arial"/>
              </a:rPr>
              <a:t>(</a:t>
            </a:r>
            <a:r>
              <a:rPr lang="en" sz="1400" u="sng">
                <a:solidFill>
                  <a:srgbClr val="0000FF"/>
                </a:solidFill>
                <a:latin typeface="Arial"/>
                <a:ea typeface="Arial"/>
                <a:cs typeface="Arial"/>
                <a:sym typeface="Arial"/>
                <a:hlinkClick r:id="rId3">
                  <a:extLst>
                    <a:ext uri="{A12FA001-AC4F-418D-AE19-62706E023703}">
                      <ahyp:hlinkClr val="tx"/>
                    </a:ext>
                  </a:extLst>
                </a:hlinkClick>
              </a:rPr>
              <a:t>https://www.fortunebusinessinsights.com/patent-analytics-market-102774</a:t>
            </a:r>
            <a:r>
              <a:rPr lang="en" sz="1400">
                <a:solidFill>
                  <a:srgbClr val="000000"/>
                </a:solidFill>
                <a:latin typeface="Arial"/>
                <a:ea typeface="Arial"/>
                <a:cs typeface="Arial"/>
                <a:sym typeface="Arial"/>
              </a:rPr>
              <a:t>).</a:t>
            </a:r>
            <a:endParaRPr sz="2800">
              <a:solidFill>
                <a:srgbClr val="000000"/>
              </a:solidFill>
              <a:latin typeface="Arial"/>
              <a:ea typeface="Arial"/>
              <a:cs typeface="Arial"/>
              <a:sym typeface="Arial"/>
            </a:endParaRPr>
          </a:p>
        </p:txBody>
      </p:sp>
      <p:pic>
        <p:nvPicPr>
          <p:cNvPr id="103" name="Google Shape;103;p7"/>
          <p:cNvPicPr preferRelativeResize="0"/>
          <p:nvPr/>
        </p:nvPicPr>
        <p:blipFill rotWithShape="1">
          <a:blip r:embed="rId4">
            <a:alphaModFix/>
          </a:blip>
          <a:srcRect b="0" l="0" r="0" t="0"/>
          <a:stretch/>
        </p:blipFill>
        <p:spPr>
          <a:xfrm>
            <a:off x="106584" y="607991"/>
            <a:ext cx="4199351" cy="2120127"/>
          </a:xfrm>
          <a:prstGeom prst="rect">
            <a:avLst/>
          </a:prstGeom>
          <a:noFill/>
          <a:ln cap="flat" cmpd="sng" w="9525">
            <a:solidFill>
              <a:schemeClr val="dk2"/>
            </a:solidFill>
            <a:prstDash val="solid"/>
            <a:round/>
            <a:headEnd len="sm" w="sm" type="none"/>
            <a:tailEnd len="sm" w="sm" type="none"/>
          </a:ln>
        </p:spPr>
      </p:pic>
      <p:pic>
        <p:nvPicPr>
          <p:cNvPr id="104" name="Google Shape;104;p7"/>
          <p:cNvPicPr preferRelativeResize="0"/>
          <p:nvPr/>
        </p:nvPicPr>
        <p:blipFill rotWithShape="1">
          <a:blip r:embed="rId5">
            <a:alphaModFix/>
          </a:blip>
          <a:srcRect b="0" l="0" r="0" t="0"/>
          <a:stretch/>
        </p:blipFill>
        <p:spPr>
          <a:xfrm>
            <a:off x="106585" y="2912165"/>
            <a:ext cx="4199350" cy="215121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232075" y="52250"/>
            <a:ext cx="8520600" cy="707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t>Target Users</a:t>
            </a:r>
            <a:endParaRPr/>
          </a:p>
        </p:txBody>
      </p:sp>
      <p:pic>
        <p:nvPicPr>
          <p:cNvPr id="110" name="Google Shape;110;p5"/>
          <p:cNvPicPr preferRelativeResize="0"/>
          <p:nvPr/>
        </p:nvPicPr>
        <p:blipFill rotWithShape="1">
          <a:blip r:embed="rId3">
            <a:alphaModFix/>
          </a:blip>
          <a:srcRect b="32226" l="22262" r="23883" t="0"/>
          <a:stretch/>
        </p:blipFill>
        <p:spPr>
          <a:xfrm flipH="1">
            <a:off x="-2" y="577144"/>
            <a:ext cx="5466523" cy="4514106"/>
          </a:xfrm>
          <a:prstGeom prst="rect">
            <a:avLst/>
          </a:prstGeom>
          <a:noFill/>
          <a:ln>
            <a:noFill/>
          </a:ln>
        </p:spPr>
      </p:pic>
      <p:sp>
        <p:nvSpPr>
          <p:cNvPr id="111" name="Google Shape;111;p5"/>
          <p:cNvSpPr txBox="1"/>
          <p:nvPr>
            <p:ph idx="1" type="body"/>
          </p:nvPr>
        </p:nvSpPr>
        <p:spPr>
          <a:xfrm>
            <a:off x="0" y="4102800"/>
            <a:ext cx="2721900" cy="1040700"/>
          </a:xfrm>
          <a:prstGeom prst="rect">
            <a:avLst/>
          </a:prstGeom>
          <a:solidFill>
            <a:schemeClr val="lt1">
              <a:alpha val="80392"/>
            </a:schemeClr>
          </a:solidFill>
          <a:ln>
            <a:noFill/>
          </a:ln>
        </p:spPr>
        <p:txBody>
          <a:bodyPr anchorCtr="0" anchor="t" bIns="91425" lIns="91425" spcFirstLastPara="1" rIns="91425" wrap="square" tIns="91425">
            <a:normAutofit fontScale="77500" lnSpcReduction="20000"/>
          </a:bodyPr>
          <a:lstStyle/>
          <a:p>
            <a:pPr indent="-277812" lvl="0" marL="457200" rtl="0" algn="l">
              <a:lnSpc>
                <a:spcPct val="115000"/>
              </a:lnSpc>
              <a:spcBef>
                <a:spcPts val="1200"/>
              </a:spcBef>
              <a:spcAft>
                <a:spcPts val="0"/>
              </a:spcAft>
              <a:buSzPct val="41666"/>
              <a:buChar char="●"/>
            </a:pPr>
            <a:r>
              <a:rPr lang="en" sz="2400"/>
              <a:t>IP Search Firms</a:t>
            </a:r>
            <a:endParaRPr sz="2400"/>
          </a:p>
          <a:p>
            <a:pPr indent="-277812" lvl="0" marL="457200" rtl="0" algn="l">
              <a:lnSpc>
                <a:spcPct val="115000"/>
              </a:lnSpc>
              <a:spcBef>
                <a:spcPts val="0"/>
              </a:spcBef>
              <a:spcAft>
                <a:spcPts val="0"/>
              </a:spcAft>
              <a:buSzPct val="41666"/>
              <a:buChar char="●"/>
            </a:pPr>
            <a:r>
              <a:rPr lang="en" sz="2400"/>
              <a:t>R&amp;D Teams</a:t>
            </a:r>
            <a:endParaRPr sz="2400"/>
          </a:p>
          <a:p>
            <a:pPr indent="-277812" lvl="0" marL="457200" rtl="0" algn="l">
              <a:lnSpc>
                <a:spcPct val="115000"/>
              </a:lnSpc>
              <a:spcBef>
                <a:spcPts val="0"/>
              </a:spcBef>
              <a:spcAft>
                <a:spcPts val="0"/>
              </a:spcAft>
              <a:buSzPct val="41666"/>
              <a:buChar char="●"/>
            </a:pPr>
            <a:r>
              <a:rPr lang="en" sz="2400"/>
              <a:t>Individual users</a:t>
            </a:r>
            <a:endParaRPr sz="2400"/>
          </a:p>
        </p:txBody>
      </p:sp>
      <p:sp>
        <p:nvSpPr>
          <p:cNvPr id="112" name="Google Shape;112;p5"/>
          <p:cNvSpPr txBox="1"/>
          <p:nvPr/>
        </p:nvSpPr>
        <p:spPr>
          <a:xfrm>
            <a:off x="5645427" y="572014"/>
            <a:ext cx="3498573" cy="4377673"/>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115000"/>
              </a:lnSpc>
              <a:spcBef>
                <a:spcPts val="0"/>
              </a:spcBef>
              <a:spcAft>
                <a:spcPts val="0"/>
              </a:spcAft>
              <a:buClr>
                <a:schemeClr val="dk2"/>
              </a:buClr>
              <a:buSzPct val="60060"/>
              <a:buFont typeface="Arial"/>
              <a:buNone/>
            </a:pPr>
            <a:r>
              <a:rPr b="0" i="1" lang="en" sz="1800" u="none" cap="none" strike="noStrike">
                <a:solidFill>
                  <a:srgbClr val="000000"/>
                </a:solidFill>
                <a:highlight>
                  <a:srgbClr val="FFFFFF"/>
                </a:highlight>
                <a:latin typeface="Roboto"/>
                <a:ea typeface="Roboto"/>
                <a:cs typeface="Roboto"/>
                <a:sym typeface="Roboto"/>
              </a:rPr>
              <a:t>“keyword searches  turn up a lot of irrelevant results”</a:t>
            </a:r>
            <a:endParaRPr/>
          </a:p>
          <a:p>
            <a:pPr indent="0" lvl="0" marL="0" marR="0" rtl="0" algn="l">
              <a:lnSpc>
                <a:spcPct val="115000"/>
              </a:lnSpc>
              <a:spcBef>
                <a:spcPts val="0"/>
              </a:spcBef>
              <a:spcAft>
                <a:spcPts val="0"/>
              </a:spcAft>
              <a:buClr>
                <a:schemeClr val="dk2"/>
              </a:buClr>
              <a:buSzPct val="60060"/>
              <a:buFont typeface="Arial"/>
              <a:buNone/>
            </a:pPr>
            <a:r>
              <a:t/>
            </a:r>
            <a:endParaRPr b="0" i="1" sz="1800" u="none" cap="none" strike="noStrike">
              <a:solidFill>
                <a:srgbClr val="000000"/>
              </a:solidFill>
              <a:highlight>
                <a:srgbClr val="FFFFFF"/>
              </a:highlight>
              <a:latin typeface="Roboto"/>
              <a:ea typeface="Roboto"/>
              <a:cs typeface="Roboto"/>
              <a:sym typeface="Roboto"/>
            </a:endParaRPr>
          </a:p>
          <a:p>
            <a:pPr indent="0" lvl="0" marL="0" marR="0" rtl="0" algn="l">
              <a:lnSpc>
                <a:spcPct val="115000"/>
              </a:lnSpc>
              <a:spcBef>
                <a:spcPts val="0"/>
              </a:spcBef>
              <a:spcAft>
                <a:spcPts val="0"/>
              </a:spcAft>
              <a:buClr>
                <a:schemeClr val="dk2"/>
              </a:buClr>
              <a:buSzPct val="60060"/>
              <a:buFont typeface="Arial"/>
              <a:buNone/>
            </a:pPr>
            <a:r>
              <a:rPr b="0" i="1" lang="en" sz="1800" u="none" cap="none" strike="noStrike">
                <a:solidFill>
                  <a:srgbClr val="000000"/>
                </a:solidFill>
                <a:highlight>
                  <a:srgbClr val="FFFFFF"/>
                </a:highlight>
                <a:latin typeface="Roboto"/>
                <a:ea typeface="Roboto"/>
                <a:cs typeface="Roboto"/>
                <a:sym typeface="Roboto"/>
              </a:rPr>
              <a:t>“Patent figures contain relevant structures that may be used by the present invention. “</a:t>
            </a:r>
            <a:endParaRPr/>
          </a:p>
          <a:p>
            <a:pPr indent="0" lvl="0" marL="0" marR="0" rtl="0" algn="l">
              <a:lnSpc>
                <a:spcPct val="115000"/>
              </a:lnSpc>
              <a:spcBef>
                <a:spcPts val="1200"/>
              </a:spcBef>
              <a:spcAft>
                <a:spcPts val="0"/>
              </a:spcAft>
              <a:buClr>
                <a:schemeClr val="dk2"/>
              </a:buClr>
              <a:buSzPct val="60060"/>
              <a:buFont typeface="Arial"/>
              <a:buNone/>
            </a:pPr>
            <a:r>
              <a:rPr b="0" i="1" lang="en" sz="1800" u="none" cap="none" strike="noStrike">
                <a:solidFill>
                  <a:srgbClr val="000000"/>
                </a:solidFill>
                <a:highlight>
                  <a:srgbClr val="FFFFFF"/>
                </a:highlight>
                <a:latin typeface="Roboto"/>
                <a:ea typeface="Roboto"/>
                <a:cs typeface="Roboto"/>
                <a:sym typeface="Roboto"/>
              </a:rPr>
              <a:t>“The real problem is </a:t>
            </a:r>
            <a:r>
              <a:rPr b="1" i="1" lang="en" sz="1800" u="none" cap="none" strike="noStrike">
                <a:solidFill>
                  <a:srgbClr val="000000"/>
                </a:solidFill>
                <a:highlight>
                  <a:srgbClr val="FFFFFF"/>
                </a:highlight>
                <a:latin typeface="Roboto"/>
                <a:ea typeface="Roboto"/>
                <a:cs typeface="Roboto"/>
                <a:sym typeface="Roboto"/>
              </a:rPr>
              <a:t>35 USC 103 rejections</a:t>
            </a:r>
            <a:r>
              <a:rPr b="0" i="1" lang="en" sz="1800" u="none" cap="none" strike="noStrike">
                <a:solidFill>
                  <a:srgbClr val="000000"/>
                </a:solidFill>
                <a:highlight>
                  <a:srgbClr val="FFFFFF"/>
                </a:highlight>
                <a:latin typeface="Roboto"/>
                <a:ea typeface="Roboto"/>
                <a:cs typeface="Roboto"/>
                <a:sym typeface="Roboto"/>
              </a:rPr>
              <a:t>, where previously patented separate elements of the invention are combined to anticipate your invention.</a:t>
            </a:r>
            <a:endParaRPr/>
          </a:p>
          <a:p>
            <a:pPr indent="0" lvl="0" marL="0" marR="0" rtl="0" algn="l">
              <a:lnSpc>
                <a:spcPct val="115000"/>
              </a:lnSpc>
              <a:spcBef>
                <a:spcPts val="1200"/>
              </a:spcBef>
              <a:spcAft>
                <a:spcPts val="0"/>
              </a:spcAft>
              <a:buClr>
                <a:schemeClr val="dk2"/>
              </a:buClr>
              <a:buSzPct val="60060"/>
              <a:buFont typeface="Arial"/>
              <a:buNone/>
            </a:pPr>
            <a:r>
              <a:rPr b="0" i="1" lang="en" sz="1800" u="none" cap="none" strike="noStrike">
                <a:solidFill>
                  <a:srgbClr val="000000"/>
                </a:solidFill>
                <a:highlight>
                  <a:srgbClr val="FFFFFF"/>
                </a:highlight>
                <a:latin typeface="Roboto"/>
                <a:ea typeface="Roboto"/>
                <a:cs typeface="Roboto"/>
                <a:sym typeface="Roboto"/>
              </a:rPr>
              <a:t>So, </a:t>
            </a:r>
            <a:r>
              <a:rPr b="1" i="1" lang="en" sz="1800" u="none" cap="none" strike="noStrike">
                <a:solidFill>
                  <a:srgbClr val="000000"/>
                </a:solidFill>
                <a:highlight>
                  <a:srgbClr val="FFFFFF"/>
                </a:highlight>
                <a:latin typeface="Roboto"/>
                <a:ea typeface="Roboto"/>
                <a:cs typeface="Roboto"/>
                <a:sym typeface="Roboto"/>
              </a:rPr>
              <a:t>a complete search has to include the individual pieces of the invention</a:t>
            </a:r>
            <a:r>
              <a:rPr b="0" i="1" lang="en" sz="1800" u="none" cap="none" strike="noStrike">
                <a:solidFill>
                  <a:srgbClr val="000000"/>
                </a:solidFill>
                <a:highlight>
                  <a:srgbClr val="FFFFFF"/>
                </a:highlight>
                <a:latin typeface="Roboto"/>
                <a:ea typeface="Roboto"/>
                <a:cs typeface="Roboto"/>
                <a:sym typeface="Roboto"/>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6"/>
          <p:cNvPicPr preferRelativeResize="0"/>
          <p:nvPr/>
        </p:nvPicPr>
        <p:blipFill rotWithShape="1">
          <a:blip r:embed="rId3">
            <a:alphaModFix/>
          </a:blip>
          <a:srcRect b="0" l="0" r="0" t="0"/>
          <a:stretch/>
        </p:blipFill>
        <p:spPr>
          <a:xfrm>
            <a:off x="5400100" y="1210941"/>
            <a:ext cx="2664625" cy="2721626"/>
          </a:xfrm>
          <a:prstGeom prst="rect">
            <a:avLst/>
          </a:prstGeom>
          <a:noFill/>
          <a:ln>
            <a:noFill/>
          </a:ln>
          <a:effectLst>
            <a:outerShdw blurRad="57150" rotWithShape="0" algn="bl" dir="840000" dist="57150">
              <a:srgbClr val="000000">
                <a:alpha val="19000"/>
              </a:srgbClr>
            </a:outerShdw>
          </a:effectLst>
        </p:spPr>
      </p:pic>
      <p:sp>
        <p:nvSpPr>
          <p:cNvPr id="118" name="Google Shape;118;p6"/>
          <p:cNvSpPr txBox="1"/>
          <p:nvPr>
            <p:ph type="title"/>
          </p:nvPr>
        </p:nvSpPr>
        <p:spPr>
          <a:xfrm>
            <a:off x="73049" y="91327"/>
            <a:ext cx="4499100" cy="561600"/>
          </a:xfrm>
          <a:prstGeom prst="rect">
            <a:avLst/>
          </a:prstGeom>
          <a:solidFill>
            <a:schemeClr val="lt1">
              <a:alpha val="70980"/>
            </a:schemeClr>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1800"/>
              <a:buNone/>
            </a:pPr>
            <a:r>
              <a:rPr lang="en"/>
              <a:t>Our Solution (Minimal Viable Product)</a:t>
            </a:r>
            <a:endParaRPr/>
          </a:p>
        </p:txBody>
      </p:sp>
      <p:sp>
        <p:nvSpPr>
          <p:cNvPr id="119" name="Google Shape;119;p6"/>
          <p:cNvSpPr txBox="1"/>
          <p:nvPr>
            <p:ph idx="1" type="body"/>
          </p:nvPr>
        </p:nvSpPr>
        <p:spPr>
          <a:xfrm>
            <a:off x="286475" y="1141513"/>
            <a:ext cx="4842900" cy="2860500"/>
          </a:xfrm>
          <a:prstGeom prst="rect">
            <a:avLst/>
          </a:prstGeom>
          <a:solidFill>
            <a:schemeClr val="lt1">
              <a:alpha val="62745"/>
            </a:schemeClr>
          </a:solid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000000"/>
              </a:buClr>
              <a:buSzPts val="800"/>
              <a:buFont typeface="Arial"/>
              <a:buChar char="●"/>
            </a:pPr>
            <a:r>
              <a:rPr lang="en" sz="1400"/>
              <a:t>Q&amp;A Chatbot to query historical patents</a:t>
            </a:r>
            <a:endParaRPr sz="1400"/>
          </a:p>
          <a:p>
            <a:pPr indent="-279400" lvl="0" marL="457200" rtl="0" algn="l">
              <a:lnSpc>
                <a:spcPct val="115000"/>
              </a:lnSpc>
              <a:spcBef>
                <a:spcPts val="0"/>
              </a:spcBef>
              <a:spcAft>
                <a:spcPts val="0"/>
              </a:spcAft>
              <a:buClr>
                <a:srgbClr val="000000"/>
              </a:buClr>
              <a:buSzPts val="800"/>
              <a:buFont typeface="Arial"/>
              <a:buChar char="●"/>
            </a:pPr>
            <a:r>
              <a:rPr lang="en" sz="1400"/>
              <a:t>Pre-selection of focus areas</a:t>
            </a:r>
            <a:endParaRPr sz="1400"/>
          </a:p>
          <a:p>
            <a:pPr indent="-279400" lvl="0" marL="457200" rtl="0" algn="l">
              <a:lnSpc>
                <a:spcPct val="115000"/>
              </a:lnSpc>
              <a:spcBef>
                <a:spcPts val="0"/>
              </a:spcBef>
              <a:spcAft>
                <a:spcPts val="0"/>
              </a:spcAft>
              <a:buClr>
                <a:srgbClr val="000000"/>
              </a:buClr>
              <a:buSzPts val="800"/>
              <a:buFont typeface="Arial"/>
              <a:buChar char="●"/>
            </a:pPr>
            <a:r>
              <a:rPr lang="en" sz="1400"/>
              <a:t>User-relevant responses with reference / links:</a:t>
            </a:r>
            <a:endParaRPr sz="1400"/>
          </a:p>
          <a:p>
            <a:pPr indent="-330200" lvl="1" marL="914400" rtl="0" algn="l">
              <a:lnSpc>
                <a:spcPct val="115000"/>
              </a:lnSpc>
              <a:spcBef>
                <a:spcPts val="0"/>
              </a:spcBef>
              <a:spcAft>
                <a:spcPts val="0"/>
              </a:spcAft>
              <a:buClr>
                <a:srgbClr val="000000"/>
              </a:buClr>
              <a:buSzPts val="1600"/>
              <a:buFont typeface="Arial"/>
              <a:buChar char="○"/>
            </a:pPr>
            <a:r>
              <a:rPr lang="en" sz="1400"/>
              <a:t>100 words summary</a:t>
            </a:r>
            <a:endParaRPr sz="1400"/>
          </a:p>
          <a:p>
            <a:pPr indent="-330200" lvl="1" marL="914400" rtl="0" algn="l">
              <a:lnSpc>
                <a:spcPct val="115000"/>
              </a:lnSpc>
              <a:spcBef>
                <a:spcPts val="0"/>
              </a:spcBef>
              <a:spcAft>
                <a:spcPts val="0"/>
              </a:spcAft>
              <a:buClr>
                <a:srgbClr val="000000"/>
              </a:buClr>
              <a:buSzPts val="1600"/>
              <a:buFont typeface="Arial"/>
              <a:buChar char="○"/>
            </a:pPr>
            <a:r>
              <a:rPr lang="en" sz="1400"/>
              <a:t>A table with the latest patents</a:t>
            </a:r>
            <a:endParaRPr sz="1400"/>
          </a:p>
          <a:p>
            <a:pPr indent="-330200" lvl="1" marL="914400" rtl="0" algn="l">
              <a:lnSpc>
                <a:spcPct val="115000"/>
              </a:lnSpc>
              <a:spcBef>
                <a:spcPts val="0"/>
              </a:spcBef>
              <a:spcAft>
                <a:spcPts val="0"/>
              </a:spcAft>
              <a:buClr>
                <a:srgbClr val="000000"/>
              </a:buClr>
              <a:buSzPts val="1600"/>
              <a:buFont typeface="Arial"/>
              <a:buChar char="○"/>
            </a:pPr>
            <a:r>
              <a:rPr lang="en" sz="1400"/>
              <a:t>Follow up prompt to check if the response is satisfactory</a:t>
            </a:r>
            <a:endParaRPr sz="1400"/>
          </a:p>
          <a:p>
            <a:pPr indent="-330200" lvl="1" marL="914400" rtl="0" algn="l">
              <a:lnSpc>
                <a:spcPct val="115000"/>
              </a:lnSpc>
              <a:spcBef>
                <a:spcPts val="0"/>
              </a:spcBef>
              <a:spcAft>
                <a:spcPts val="0"/>
              </a:spcAft>
              <a:buClr>
                <a:srgbClr val="000000"/>
              </a:buClr>
              <a:buSzPts val="1600"/>
              <a:buFont typeface="Arial"/>
              <a:buChar char="○"/>
            </a:pPr>
            <a:r>
              <a:rPr lang="en" sz="1400"/>
              <a:t>The chatbot also would respond if there is no specific patent found for the user query.</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type="title"/>
          </p:nvPr>
        </p:nvSpPr>
        <p:spPr>
          <a:xfrm>
            <a:off x="0" y="0"/>
            <a:ext cx="8520600" cy="614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a:solidFill>
                  <a:srgbClr val="222222"/>
                </a:solidFill>
              </a:rPr>
              <a:t>Challenge #1 - Dataset is very large </a:t>
            </a:r>
            <a:endParaRPr sz="2000">
              <a:solidFill>
                <a:srgbClr val="000000"/>
              </a:solidFill>
            </a:endParaRPr>
          </a:p>
        </p:txBody>
      </p:sp>
      <p:sp>
        <p:nvSpPr>
          <p:cNvPr id="125" name="Google Shape;125;p9"/>
          <p:cNvSpPr txBox="1"/>
          <p:nvPr>
            <p:ph idx="1" type="body"/>
          </p:nvPr>
        </p:nvSpPr>
        <p:spPr>
          <a:xfrm>
            <a:off x="0" y="435525"/>
            <a:ext cx="557100" cy="328800"/>
          </a:xfrm>
          <a:prstGeom prst="rect">
            <a:avLst/>
          </a:prstGeom>
          <a:solidFill>
            <a:srgbClr val="F3F3F3"/>
          </a:solidFill>
          <a:ln>
            <a:noFill/>
          </a:ln>
        </p:spPr>
        <p:txBody>
          <a:bodyPr anchorCtr="0" anchor="t" bIns="91425" lIns="91425" spcFirstLastPara="1" rIns="91425" wrap="square" tIns="91425">
            <a:normAutofit fontScale="85000" lnSpcReduction="20000"/>
          </a:bodyPr>
          <a:lstStyle/>
          <a:p>
            <a:pPr indent="0" lvl="0" marL="0" rtl="0" algn="l">
              <a:lnSpc>
                <a:spcPct val="105000"/>
              </a:lnSpc>
              <a:spcBef>
                <a:spcPts val="0"/>
              </a:spcBef>
              <a:spcAft>
                <a:spcPts val="0"/>
              </a:spcAft>
              <a:buNone/>
            </a:pPr>
            <a:r>
              <a:rPr b="1" lang="en" sz="1300"/>
              <a:t>EDA</a:t>
            </a:r>
            <a:endParaRPr b="1" sz="1300"/>
          </a:p>
        </p:txBody>
      </p:sp>
      <p:pic>
        <p:nvPicPr>
          <p:cNvPr id="126" name="Google Shape;126;p9"/>
          <p:cNvPicPr preferRelativeResize="0"/>
          <p:nvPr/>
        </p:nvPicPr>
        <p:blipFill>
          <a:blip r:embed="rId3">
            <a:alphaModFix/>
          </a:blip>
          <a:stretch>
            <a:fillRect/>
          </a:stretch>
        </p:blipFill>
        <p:spPr>
          <a:xfrm>
            <a:off x="898538" y="3401804"/>
            <a:ext cx="2944726" cy="1621525"/>
          </a:xfrm>
          <a:prstGeom prst="rect">
            <a:avLst/>
          </a:prstGeom>
          <a:noFill/>
          <a:ln>
            <a:noFill/>
          </a:ln>
        </p:spPr>
      </p:pic>
      <p:pic>
        <p:nvPicPr>
          <p:cNvPr id="127" name="Google Shape;127;p9"/>
          <p:cNvPicPr preferRelativeResize="0"/>
          <p:nvPr/>
        </p:nvPicPr>
        <p:blipFill>
          <a:blip r:embed="rId4">
            <a:alphaModFix/>
          </a:blip>
          <a:stretch>
            <a:fillRect/>
          </a:stretch>
        </p:blipFill>
        <p:spPr>
          <a:xfrm>
            <a:off x="4571996" y="566240"/>
            <a:ext cx="4312298" cy="2731115"/>
          </a:xfrm>
          <a:prstGeom prst="rect">
            <a:avLst/>
          </a:prstGeom>
          <a:noFill/>
          <a:ln>
            <a:noFill/>
          </a:ln>
        </p:spPr>
      </p:pic>
      <p:pic>
        <p:nvPicPr>
          <p:cNvPr id="128" name="Google Shape;128;p9"/>
          <p:cNvPicPr preferRelativeResize="0"/>
          <p:nvPr/>
        </p:nvPicPr>
        <p:blipFill>
          <a:blip r:embed="rId5">
            <a:alphaModFix/>
          </a:blip>
          <a:stretch>
            <a:fillRect/>
          </a:stretch>
        </p:blipFill>
        <p:spPr>
          <a:xfrm>
            <a:off x="730513" y="469225"/>
            <a:ext cx="3280799" cy="2925151"/>
          </a:xfrm>
          <a:prstGeom prst="rect">
            <a:avLst/>
          </a:prstGeom>
          <a:noFill/>
          <a:ln>
            <a:noFill/>
          </a:ln>
        </p:spPr>
      </p:pic>
      <p:sp>
        <p:nvSpPr>
          <p:cNvPr id="129" name="Google Shape;129;p9"/>
          <p:cNvSpPr txBox="1"/>
          <p:nvPr>
            <p:ph idx="1" type="body"/>
          </p:nvPr>
        </p:nvSpPr>
        <p:spPr>
          <a:xfrm>
            <a:off x="4909500" y="3488663"/>
            <a:ext cx="4234500" cy="14478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840"/>
              <a:t>Decision:</a:t>
            </a:r>
            <a:endParaRPr b="1" sz="1840"/>
          </a:p>
          <a:p>
            <a:pPr indent="0" lvl="0" marL="0" rtl="0" algn="l">
              <a:lnSpc>
                <a:spcPct val="115000"/>
              </a:lnSpc>
              <a:spcBef>
                <a:spcPts val="0"/>
              </a:spcBef>
              <a:spcAft>
                <a:spcPts val="0"/>
              </a:spcAft>
              <a:buNone/>
            </a:pPr>
            <a:r>
              <a:rPr lang="en" sz="1783"/>
              <a:t>Focus on CPC G06 classification</a:t>
            </a:r>
            <a:endParaRPr sz="1783"/>
          </a:p>
          <a:p>
            <a:pPr indent="0" lvl="0" marL="0" rtl="0" algn="l">
              <a:lnSpc>
                <a:spcPct val="115000"/>
              </a:lnSpc>
              <a:spcBef>
                <a:spcPts val="0"/>
              </a:spcBef>
              <a:spcAft>
                <a:spcPts val="0"/>
              </a:spcAft>
              <a:buNone/>
            </a:pPr>
            <a:r>
              <a:rPr lang="en" sz="1783"/>
              <a:t>From Jan 1 2023 - Dec 31 2023</a:t>
            </a:r>
            <a:endParaRPr sz="1783"/>
          </a:p>
          <a:p>
            <a:pPr indent="0" lvl="0" marL="0" rtl="0" algn="l">
              <a:lnSpc>
                <a:spcPct val="115000"/>
              </a:lnSpc>
              <a:spcBef>
                <a:spcPts val="0"/>
              </a:spcBef>
              <a:spcAft>
                <a:spcPts val="0"/>
              </a:spcAft>
              <a:buNone/>
            </a:pPr>
            <a:r>
              <a:rPr lang="en" sz="1783"/>
              <a:t>~87000 patents published in the USA</a:t>
            </a:r>
            <a:endParaRPr sz="1783"/>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10891df02d_0_140"/>
          <p:cNvSpPr txBox="1"/>
          <p:nvPr>
            <p:ph type="title"/>
          </p:nvPr>
        </p:nvSpPr>
        <p:spPr>
          <a:xfrm>
            <a:off x="0" y="0"/>
            <a:ext cx="8520600" cy="707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800"/>
              <a:buNone/>
            </a:pPr>
            <a:r>
              <a:rPr lang="en">
                <a:solidFill>
                  <a:srgbClr val="222222"/>
                </a:solidFill>
              </a:rPr>
              <a:t>Challenge #2 - Tables and Equations </a:t>
            </a:r>
            <a:endParaRPr sz="2000">
              <a:solidFill>
                <a:srgbClr val="000000"/>
              </a:solidFill>
            </a:endParaRPr>
          </a:p>
        </p:txBody>
      </p:sp>
      <p:sp>
        <p:nvSpPr>
          <p:cNvPr id="135" name="Google Shape;135;g310891df02d_0_140"/>
          <p:cNvSpPr txBox="1"/>
          <p:nvPr>
            <p:ph idx="1" type="body"/>
          </p:nvPr>
        </p:nvSpPr>
        <p:spPr>
          <a:xfrm>
            <a:off x="4636275" y="931450"/>
            <a:ext cx="4270800" cy="1295100"/>
          </a:xfrm>
          <a:prstGeom prst="rect">
            <a:avLst/>
          </a:prstGeom>
          <a:noFill/>
          <a:ln>
            <a:noFill/>
          </a:ln>
        </p:spPr>
        <p:txBody>
          <a:bodyPr anchorCtr="0" anchor="t" bIns="91425" lIns="91425" spcFirstLastPara="1" rIns="91425" wrap="square" tIns="91425">
            <a:noAutofit/>
          </a:bodyPr>
          <a:lstStyle/>
          <a:p>
            <a:pPr indent="-317500" lvl="0" marL="457200" rtl="0" algn="l">
              <a:lnSpc>
                <a:spcPct val="105000"/>
              </a:lnSpc>
              <a:spcBef>
                <a:spcPts val="0"/>
              </a:spcBef>
              <a:spcAft>
                <a:spcPts val="0"/>
              </a:spcAft>
              <a:buSzPts val="1400"/>
              <a:buChar char="●"/>
            </a:pPr>
            <a:r>
              <a:rPr lang="en" sz="1400"/>
              <a:t>Information included in tables and equations may contain patentable components (35 USC 103 rejections)</a:t>
            </a:r>
            <a:endParaRPr sz="1400"/>
          </a:p>
          <a:p>
            <a:pPr indent="-317500" lvl="0" marL="457200" rtl="0" algn="l">
              <a:lnSpc>
                <a:spcPct val="105000"/>
              </a:lnSpc>
              <a:spcBef>
                <a:spcPts val="0"/>
              </a:spcBef>
              <a:spcAft>
                <a:spcPts val="0"/>
              </a:spcAft>
              <a:buSzPts val="1400"/>
              <a:buChar char="●"/>
            </a:pPr>
            <a:r>
              <a:rPr lang="en" sz="1400"/>
              <a:t>Tokenization of this info is challenging</a:t>
            </a:r>
            <a:endParaRPr sz="1400"/>
          </a:p>
        </p:txBody>
      </p:sp>
      <p:pic>
        <p:nvPicPr>
          <p:cNvPr id="136" name="Google Shape;136;g310891df02d_0_140"/>
          <p:cNvPicPr preferRelativeResize="0"/>
          <p:nvPr/>
        </p:nvPicPr>
        <p:blipFill>
          <a:blip r:embed="rId3">
            <a:alphaModFix/>
          </a:blip>
          <a:stretch>
            <a:fillRect/>
          </a:stretch>
        </p:blipFill>
        <p:spPr>
          <a:xfrm>
            <a:off x="205000" y="1152475"/>
            <a:ext cx="4367001" cy="2838551"/>
          </a:xfrm>
          <a:prstGeom prst="rect">
            <a:avLst/>
          </a:prstGeom>
          <a:noFill/>
          <a:ln>
            <a:noFill/>
          </a:ln>
        </p:spPr>
      </p:pic>
      <p:sp>
        <p:nvSpPr>
          <p:cNvPr id="137" name="Google Shape;137;g310891df02d_0_140"/>
          <p:cNvSpPr txBox="1"/>
          <p:nvPr>
            <p:ph idx="1" type="body"/>
          </p:nvPr>
        </p:nvSpPr>
        <p:spPr>
          <a:xfrm>
            <a:off x="4886325" y="2607475"/>
            <a:ext cx="4124700" cy="2340000"/>
          </a:xfrm>
          <a:prstGeom prst="rect">
            <a:avLst/>
          </a:prstGeom>
          <a:solidFill>
            <a:srgbClr val="D9D9D9"/>
          </a:solid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600"/>
              <a:t>Solution</a:t>
            </a:r>
            <a:r>
              <a:rPr b="1" lang="en" sz="1600"/>
              <a:t>:</a:t>
            </a:r>
            <a:endParaRPr b="1" sz="1600"/>
          </a:p>
          <a:p>
            <a:pPr indent="-317500" lvl="0" marL="457200" rtl="0" algn="l">
              <a:lnSpc>
                <a:spcPct val="105000"/>
              </a:lnSpc>
              <a:spcBef>
                <a:spcPts val="0"/>
              </a:spcBef>
              <a:spcAft>
                <a:spcPts val="0"/>
              </a:spcAft>
              <a:buSzPts val="1400"/>
              <a:buChar char="●"/>
            </a:pPr>
            <a:r>
              <a:rPr lang="en" sz="1400"/>
              <a:t>Extracted the mathml format for equations in the text, passed it though a js library and converted them to latex format. </a:t>
            </a:r>
            <a:endParaRPr sz="1400"/>
          </a:p>
          <a:p>
            <a:pPr indent="-317500" lvl="0" marL="457200" rtl="0" algn="l">
              <a:lnSpc>
                <a:spcPct val="105000"/>
              </a:lnSpc>
              <a:spcBef>
                <a:spcPts val="0"/>
              </a:spcBef>
              <a:spcAft>
                <a:spcPts val="0"/>
              </a:spcAft>
              <a:buSzPts val="1400"/>
              <a:buChar char="●"/>
            </a:pPr>
            <a:r>
              <a:rPr lang="en" sz="1400"/>
              <a:t>Replaced mathml text with the latex versions. </a:t>
            </a:r>
            <a:endParaRPr sz="1400"/>
          </a:p>
          <a:p>
            <a:pPr indent="-317500" lvl="0" marL="457200" rtl="0" algn="l">
              <a:lnSpc>
                <a:spcPct val="105000"/>
              </a:lnSpc>
              <a:spcBef>
                <a:spcPts val="0"/>
              </a:spcBef>
              <a:spcAft>
                <a:spcPts val="0"/>
              </a:spcAft>
              <a:buSzPts val="1400"/>
              <a:buChar char="●"/>
            </a:pPr>
            <a:r>
              <a:rPr lang="en" sz="1400"/>
              <a:t>Converted tables to csv text format</a:t>
            </a:r>
            <a:endParaRPr sz="1400"/>
          </a:p>
          <a:p>
            <a:pPr indent="-317500" lvl="0" marL="457200" rtl="0" algn="l">
              <a:lnSpc>
                <a:spcPct val="105000"/>
              </a:lnSpc>
              <a:spcBef>
                <a:spcPts val="0"/>
              </a:spcBef>
              <a:spcAft>
                <a:spcPts val="0"/>
              </a:spcAft>
              <a:buSzPts val="1400"/>
              <a:buChar char="●"/>
            </a:pPr>
            <a:r>
              <a:rPr lang="en" sz="1400"/>
              <a:t>Converted the html to plain text.</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